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6" r:id="rId9"/>
    <p:sldId id="267" r:id="rId10"/>
    <p:sldId id="272" r:id="rId11"/>
    <p:sldId id="268" r:id="rId12"/>
    <p:sldId id="269" r:id="rId13"/>
    <p:sldId id="270" r:id="rId14"/>
    <p:sldId id="271" r:id="rId15"/>
    <p:sldId id="265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7E4982-69BE-44F1-909F-BD3028A76AC9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D00C009-E424-4617-A0FC-77E0757C31B5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kk-KZ" sz="1800" b="1" u="sng" dirty="0">
              <a:solidFill>
                <a:srgbClr val="FF0000"/>
              </a:solidFill>
              <a:latin typeface="CentSchbkCyrill BT" pitchFamily="18" charset="-52"/>
            </a:rPr>
            <a:t>11 сынып негізінде, </a:t>
          </a:r>
          <a:r>
            <a:rPr lang="kk-KZ" sz="1800" b="1" dirty="0">
              <a:solidFill>
                <a:srgbClr val="FF0000"/>
              </a:solidFill>
              <a:latin typeface="CentSchbkCyrill BT" pitchFamily="18" charset="-52"/>
            </a:rPr>
            <a:t>2жыл 10ай</a:t>
          </a:r>
          <a:r>
            <a:rPr lang="kk-KZ" sz="1800" b="1" dirty="0">
              <a:solidFill>
                <a:srgbClr val="FF0000"/>
              </a:solidFill>
            </a:rPr>
            <a:t>.</a:t>
          </a:r>
          <a:endParaRPr lang="ru-RU" sz="1800" dirty="0">
            <a:solidFill>
              <a:srgbClr val="FF0000"/>
            </a:solidFill>
          </a:endParaRPr>
        </a:p>
      </dgm:t>
    </dgm:pt>
    <dgm:pt modelId="{55ABD676-99A6-4C5B-AD61-082A1955BCAB}" type="parTrans" cxnId="{8B53DBD1-7D60-426C-8D52-0091899A04B8}">
      <dgm:prSet/>
      <dgm:spPr/>
      <dgm:t>
        <a:bodyPr/>
        <a:lstStyle/>
        <a:p>
          <a:endParaRPr lang="ru-RU"/>
        </a:p>
      </dgm:t>
    </dgm:pt>
    <dgm:pt modelId="{2AEB21AA-3400-4397-9378-69A677F8CF6F}" type="sibTrans" cxnId="{8B53DBD1-7D60-426C-8D52-0091899A04B8}">
      <dgm:prSet/>
      <dgm:spPr/>
      <dgm:t>
        <a:bodyPr/>
        <a:lstStyle/>
        <a:p>
          <a:endParaRPr lang="ru-RU"/>
        </a:p>
      </dgm:t>
    </dgm:pt>
    <dgm:pt modelId="{2F6FFA64-8259-42CB-8421-1FEB09D7D59D}">
      <dgm:prSet custT="1"/>
      <dgm:spPr/>
      <dgm:t>
        <a:bodyPr/>
        <a:lstStyle/>
        <a:p>
          <a:pPr rtl="0"/>
          <a:r>
            <a:rPr lang="kk-KZ" sz="1800" b="1" dirty="0">
              <a:solidFill>
                <a:srgbClr val="FF0000"/>
              </a:solidFill>
              <a:latin typeface="CentSchbkCyrill BT" pitchFamily="18" charset="-52"/>
            </a:rPr>
            <a:t>09120100- </a:t>
          </a:r>
          <a:r>
            <a:rPr lang="kk-KZ" sz="1800" b="1" dirty="0">
              <a:latin typeface="CentSchbkCyrill BT" pitchFamily="18" charset="-52"/>
            </a:rPr>
            <a:t>Мамандығы: «Емдеу ісі», </a:t>
          </a:r>
          <a:r>
            <a:rPr lang="kk-KZ" sz="1600" b="1" dirty="0">
              <a:latin typeface="CentSchbkCyrill BT" pitchFamily="18" charset="-52"/>
            </a:rPr>
            <a:t>біліктілігі</a:t>
          </a:r>
          <a:r>
            <a:rPr lang="kk-KZ" sz="1800" b="1" dirty="0">
              <a:latin typeface="CentSchbkCyrill BT" pitchFamily="18" charset="-52"/>
            </a:rPr>
            <a:t> «Фельдшер</a:t>
          </a:r>
          <a:r>
            <a:rPr lang="kk-KZ" sz="1300" b="1" dirty="0">
              <a:latin typeface="CentSchbkCyrill BT" pitchFamily="18" charset="-52"/>
            </a:rPr>
            <a:t>»</a:t>
          </a:r>
          <a:endParaRPr lang="ru-RU" sz="1300" dirty="0">
            <a:latin typeface="CentSchbkCyrill BT" pitchFamily="18" charset="-52"/>
          </a:endParaRPr>
        </a:p>
      </dgm:t>
    </dgm:pt>
    <dgm:pt modelId="{00F16A34-E72A-4D79-856E-6C47D678264B}" type="parTrans" cxnId="{553F7ED5-068E-45ED-8760-1F120159BD3E}">
      <dgm:prSet/>
      <dgm:spPr/>
      <dgm:t>
        <a:bodyPr/>
        <a:lstStyle/>
        <a:p>
          <a:endParaRPr lang="ru-RU"/>
        </a:p>
      </dgm:t>
    </dgm:pt>
    <dgm:pt modelId="{0BC0CE97-229A-4485-A297-5693FA2219A1}" type="sibTrans" cxnId="{553F7ED5-068E-45ED-8760-1F120159BD3E}">
      <dgm:prSet/>
      <dgm:spPr/>
      <dgm:t>
        <a:bodyPr/>
        <a:lstStyle/>
        <a:p>
          <a:endParaRPr lang="ru-RU"/>
        </a:p>
      </dgm:t>
    </dgm:pt>
    <dgm:pt modelId="{A79B9F59-F4B9-405B-9E3A-6D5011604D95}">
      <dgm:prSet/>
      <dgm:spPr/>
      <dgm:t>
        <a:bodyPr/>
        <a:lstStyle/>
        <a:p>
          <a:pPr rtl="0"/>
          <a:endParaRPr lang="ru-RU"/>
        </a:p>
      </dgm:t>
    </dgm:pt>
    <dgm:pt modelId="{69C3A11F-F0D8-40C4-A1FC-1DC8FA25CF5D}" type="parTrans" cxnId="{763F4E82-5272-4D5C-8AAF-330920595ACB}">
      <dgm:prSet/>
      <dgm:spPr/>
      <dgm:t>
        <a:bodyPr/>
        <a:lstStyle/>
        <a:p>
          <a:endParaRPr lang="ru-RU"/>
        </a:p>
      </dgm:t>
    </dgm:pt>
    <dgm:pt modelId="{16951C59-BF52-4210-8AA1-D8002D55D38B}" type="sibTrans" cxnId="{763F4E82-5272-4D5C-8AAF-330920595ACB}">
      <dgm:prSet/>
      <dgm:spPr/>
      <dgm:t>
        <a:bodyPr/>
        <a:lstStyle/>
        <a:p>
          <a:endParaRPr lang="ru-RU"/>
        </a:p>
      </dgm:t>
    </dgm:pt>
    <dgm:pt modelId="{B459F765-2516-4F44-AEAD-7E75C0E95F73}">
      <dgm:prSet custT="1"/>
      <dgm:spPr/>
      <dgm:t>
        <a:bodyPr/>
        <a:lstStyle/>
        <a:p>
          <a:pPr rtl="0"/>
          <a:r>
            <a:rPr lang="kk-KZ" sz="1600" b="1" dirty="0">
              <a:solidFill>
                <a:srgbClr val="FF0000"/>
              </a:solidFill>
              <a:latin typeface="CentSchbkCyrill BT" pitchFamily="18" charset="-52"/>
            </a:rPr>
            <a:t>09130200- </a:t>
          </a:r>
          <a:r>
            <a:rPr lang="kk-KZ" sz="1600" b="1" dirty="0">
              <a:latin typeface="CentSchbkCyrill BT" pitchFamily="18" charset="-52"/>
            </a:rPr>
            <a:t>Мамандығы: «Акушерлік іс», біліктілігі «Акушер»</a:t>
          </a:r>
          <a:endParaRPr lang="ru-RU" sz="1600" dirty="0">
            <a:latin typeface="CentSchbkCyrill BT" pitchFamily="18" charset="-52"/>
          </a:endParaRPr>
        </a:p>
      </dgm:t>
    </dgm:pt>
    <dgm:pt modelId="{15FD1118-10D0-44CE-B702-17A323747728}" type="parTrans" cxnId="{D87ECD13-BE6F-4AE7-B874-FAAD3435057E}">
      <dgm:prSet/>
      <dgm:spPr/>
      <dgm:t>
        <a:bodyPr/>
        <a:lstStyle/>
        <a:p>
          <a:endParaRPr lang="ru-RU"/>
        </a:p>
      </dgm:t>
    </dgm:pt>
    <dgm:pt modelId="{24A3A46D-DA77-46F6-9374-C4E59E7A1152}" type="sibTrans" cxnId="{D87ECD13-BE6F-4AE7-B874-FAAD3435057E}">
      <dgm:prSet/>
      <dgm:spPr/>
      <dgm:t>
        <a:bodyPr/>
        <a:lstStyle/>
        <a:p>
          <a:endParaRPr lang="ru-RU"/>
        </a:p>
      </dgm:t>
    </dgm:pt>
    <dgm:pt modelId="{BE778EBD-CF87-4CB5-90E0-9D593B0BD51E}">
      <dgm:prSet custT="1"/>
      <dgm:spPr/>
      <dgm:t>
        <a:bodyPr/>
        <a:lstStyle/>
        <a:p>
          <a:pPr rtl="0"/>
          <a:r>
            <a:rPr lang="kk-KZ" sz="1600" b="1" dirty="0">
              <a:solidFill>
                <a:srgbClr val="FF0000"/>
              </a:solidFill>
              <a:latin typeface="CentSchbkCyrill BT" pitchFamily="18" charset="-52"/>
            </a:rPr>
            <a:t>09130100-</a:t>
          </a:r>
          <a:r>
            <a:rPr lang="kk-KZ" sz="1600" b="1" dirty="0">
              <a:latin typeface="CentSchbkCyrill BT" pitchFamily="18" charset="-52"/>
            </a:rPr>
            <a:t> Мамандығы:</a:t>
          </a:r>
        </a:p>
        <a:p>
          <a:pPr rtl="0"/>
          <a:r>
            <a:rPr lang="kk-KZ" sz="1600" b="1" dirty="0">
              <a:latin typeface="CentSchbkCyrill BT" pitchFamily="18" charset="-52"/>
            </a:rPr>
            <a:t> «Медбикелік іс», біліктілігі «Жалпы практикадағы медбике»</a:t>
          </a:r>
          <a:endParaRPr lang="ru-RU" sz="1600" dirty="0">
            <a:latin typeface="CentSchbkCyrill BT" pitchFamily="18" charset="-52"/>
          </a:endParaRPr>
        </a:p>
      </dgm:t>
    </dgm:pt>
    <dgm:pt modelId="{D489C00C-7314-4F15-B06F-0B6B9D7F6E45}" type="parTrans" cxnId="{982F0811-70D9-476A-A391-C0E2452343CC}">
      <dgm:prSet/>
      <dgm:spPr/>
      <dgm:t>
        <a:bodyPr/>
        <a:lstStyle/>
        <a:p>
          <a:endParaRPr lang="ru-RU"/>
        </a:p>
      </dgm:t>
    </dgm:pt>
    <dgm:pt modelId="{46D16996-7221-4AEC-8262-E7CFD04255B2}" type="sibTrans" cxnId="{982F0811-70D9-476A-A391-C0E2452343CC}">
      <dgm:prSet/>
      <dgm:spPr/>
      <dgm:t>
        <a:bodyPr/>
        <a:lstStyle/>
        <a:p>
          <a:endParaRPr lang="ru-RU"/>
        </a:p>
      </dgm:t>
    </dgm:pt>
    <dgm:pt modelId="{0E342B56-41B2-4F90-88A2-09CD54B3FF41}">
      <dgm:prSet custT="1"/>
      <dgm:spPr/>
      <dgm:t>
        <a:bodyPr/>
        <a:lstStyle/>
        <a:p>
          <a:pPr rtl="0"/>
          <a:r>
            <a:rPr lang="kk-KZ" sz="1600" b="1" dirty="0">
              <a:solidFill>
                <a:srgbClr val="FF0000"/>
              </a:solidFill>
              <a:latin typeface="CentSchbkCyrill BT" pitchFamily="18" charset="-52"/>
            </a:rPr>
            <a:t>09110100- </a:t>
          </a:r>
          <a:r>
            <a:rPr lang="kk-KZ" sz="1600" b="1" dirty="0">
              <a:latin typeface="CentSchbkCyrill BT" pitchFamily="18" charset="-52"/>
            </a:rPr>
            <a:t>Мамандығы: «Ортопедиялық стоматология», біліктілігі «Тіс технигі»</a:t>
          </a:r>
          <a:endParaRPr lang="ru-RU" sz="1600" dirty="0">
            <a:latin typeface="CentSchbkCyrill BT" pitchFamily="18" charset="-52"/>
          </a:endParaRPr>
        </a:p>
      </dgm:t>
    </dgm:pt>
    <dgm:pt modelId="{081DF220-2F1F-4BC1-BB8C-575FA911B7BB}" type="parTrans" cxnId="{23E9A1F9-6FD3-46A3-9C23-9D93723F45C7}">
      <dgm:prSet/>
      <dgm:spPr/>
      <dgm:t>
        <a:bodyPr/>
        <a:lstStyle/>
        <a:p>
          <a:endParaRPr lang="ru-RU"/>
        </a:p>
      </dgm:t>
    </dgm:pt>
    <dgm:pt modelId="{974ABAF3-9069-4132-97F3-2DBBF4C6F56E}" type="sibTrans" cxnId="{23E9A1F9-6FD3-46A3-9C23-9D93723F45C7}">
      <dgm:prSet/>
      <dgm:spPr/>
      <dgm:t>
        <a:bodyPr/>
        <a:lstStyle/>
        <a:p>
          <a:endParaRPr lang="ru-RU"/>
        </a:p>
      </dgm:t>
    </dgm:pt>
    <dgm:pt modelId="{72C7B10D-3B3C-49D2-8CA3-FF4C7E920369}">
      <dgm:prSet/>
      <dgm:spPr/>
      <dgm:t>
        <a:bodyPr/>
        <a:lstStyle/>
        <a:p>
          <a:endParaRPr lang="ru-RU"/>
        </a:p>
      </dgm:t>
    </dgm:pt>
    <dgm:pt modelId="{197DADE2-0146-47F2-83A5-C2047DD775A0}" type="parTrans" cxnId="{0E057DB4-687F-4CFA-96D6-0823D7A29244}">
      <dgm:prSet/>
      <dgm:spPr/>
      <dgm:t>
        <a:bodyPr/>
        <a:lstStyle/>
        <a:p>
          <a:endParaRPr lang="ru-RU"/>
        </a:p>
      </dgm:t>
    </dgm:pt>
    <dgm:pt modelId="{B7D7B450-12BC-48E2-A2E7-0FD0BC78F2C7}" type="sibTrans" cxnId="{0E057DB4-687F-4CFA-96D6-0823D7A29244}">
      <dgm:prSet/>
      <dgm:spPr/>
      <dgm:t>
        <a:bodyPr/>
        <a:lstStyle/>
        <a:p>
          <a:endParaRPr lang="ru-RU"/>
        </a:p>
      </dgm:t>
    </dgm:pt>
    <dgm:pt modelId="{5E3C1626-5B34-4AD0-926E-8F9AB4801EF2}">
      <dgm:prSet custT="1"/>
      <dgm:spPr/>
      <dgm:t>
        <a:bodyPr/>
        <a:lstStyle/>
        <a:p>
          <a:pPr rtl="0"/>
          <a:endParaRPr lang="ru-RU" sz="1400" dirty="0">
            <a:latin typeface="CentSchbkCyrill BT" pitchFamily="18" charset="-52"/>
          </a:endParaRPr>
        </a:p>
      </dgm:t>
    </dgm:pt>
    <dgm:pt modelId="{63F876E8-E9FB-4726-914B-07422D7DD257}" type="sibTrans" cxnId="{6A4BC832-134F-45A5-BD22-D77CAD470CDE}">
      <dgm:prSet/>
      <dgm:spPr/>
      <dgm:t>
        <a:bodyPr/>
        <a:lstStyle/>
        <a:p>
          <a:endParaRPr lang="ru-RU"/>
        </a:p>
      </dgm:t>
    </dgm:pt>
    <dgm:pt modelId="{FB5719A5-C287-419E-BE45-6E566AEE5969}" type="parTrans" cxnId="{6A4BC832-134F-45A5-BD22-D77CAD470CDE}">
      <dgm:prSet/>
      <dgm:spPr/>
      <dgm:t>
        <a:bodyPr/>
        <a:lstStyle/>
        <a:p>
          <a:endParaRPr lang="ru-RU"/>
        </a:p>
      </dgm:t>
    </dgm:pt>
    <dgm:pt modelId="{B67ABC17-B460-48C4-8E20-5DB1CB5AA8CA}" type="pres">
      <dgm:prSet presAssocID="{3A7E4982-69BE-44F1-909F-BD3028A76AC9}" presName="compositeShape" presStyleCnt="0">
        <dgm:presLayoutVars>
          <dgm:chMax val="7"/>
          <dgm:dir/>
          <dgm:resizeHandles val="exact"/>
        </dgm:presLayoutVars>
      </dgm:prSet>
      <dgm:spPr/>
    </dgm:pt>
    <dgm:pt modelId="{8B8E3D27-A579-450C-80F4-66D116DB3686}" type="pres">
      <dgm:prSet presAssocID="{1D00C009-E424-4617-A0FC-77E0757C31B5}" presName="circ1" presStyleLbl="vennNode1" presStyleIdx="0" presStyleCnt="7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</dgm:pt>
    <dgm:pt modelId="{7D425BBC-99FD-4899-BF70-B4BC814D8055}" type="pres">
      <dgm:prSet presAssocID="{1D00C009-E424-4617-A0FC-77E0757C31B5}" presName="circ1Tx" presStyleLbl="revTx" presStyleIdx="0" presStyleCnt="0" custScaleX="216182" custLinFactNeighborX="-1846" custLinFactNeighborY="11248">
        <dgm:presLayoutVars>
          <dgm:chMax val="0"/>
          <dgm:chPref val="0"/>
          <dgm:bulletEnabled val="1"/>
        </dgm:presLayoutVars>
      </dgm:prSet>
      <dgm:spPr/>
    </dgm:pt>
    <dgm:pt modelId="{96E8F56C-34A3-4B86-8F80-930E6EE144FB}" type="pres">
      <dgm:prSet presAssocID="{2F6FFA64-8259-42CB-8421-1FEB09D7D59D}" presName="circ2" presStyleLbl="vennNode1" presStyleIdx="1" presStyleCnt="7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</dgm:pt>
    <dgm:pt modelId="{201FD254-F5BC-4DEE-9710-41E3715E2177}" type="pres">
      <dgm:prSet presAssocID="{2F6FFA64-8259-42CB-8421-1FEB09D7D59D}" presName="circ2Tx" presStyleLbl="revTx" presStyleIdx="0" presStyleCnt="0" custAng="0" custScaleX="164587" custLinFactNeighborX="33452" custLinFactNeighborY="-4293">
        <dgm:presLayoutVars>
          <dgm:chMax val="0"/>
          <dgm:chPref val="0"/>
          <dgm:bulletEnabled val="1"/>
        </dgm:presLayoutVars>
      </dgm:prSet>
      <dgm:spPr/>
    </dgm:pt>
    <dgm:pt modelId="{3FFB416F-82B6-45D8-B040-92AE0D97A638}" type="pres">
      <dgm:prSet presAssocID="{A79B9F59-F4B9-405B-9E3A-6D5011604D95}" presName="circ3" presStyleLbl="vennNode1" presStyleIdx="2" presStyleCnt="7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</dgm:pt>
    <dgm:pt modelId="{2A760589-AEA1-464C-91A7-DD6B4C1E6A03}" type="pres">
      <dgm:prSet presAssocID="{A79B9F59-F4B9-405B-9E3A-6D5011604D95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5CCABAC7-363D-4E82-870D-560476F11ADB}" type="pres">
      <dgm:prSet presAssocID="{B459F765-2516-4F44-AEAD-7E75C0E95F73}" presName="circ4" presStyleLbl="vennNode1" presStyleIdx="3" presStyleCnt="7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</dgm:pt>
    <dgm:pt modelId="{423A81BC-3FE2-4584-B3BD-57A507D4A687}" type="pres">
      <dgm:prSet presAssocID="{B459F765-2516-4F44-AEAD-7E75C0E95F73}" presName="circ4Tx" presStyleLbl="revTx" presStyleIdx="0" presStyleCnt="0" custScaleX="161219" custScaleY="139529" custLinFactNeighborX="30839" custLinFactNeighborY="-14491">
        <dgm:presLayoutVars>
          <dgm:chMax val="0"/>
          <dgm:chPref val="0"/>
          <dgm:bulletEnabled val="1"/>
        </dgm:presLayoutVars>
      </dgm:prSet>
      <dgm:spPr/>
    </dgm:pt>
    <dgm:pt modelId="{2B7F1A19-F2B5-4E01-AC63-0698087C419C}" type="pres">
      <dgm:prSet presAssocID="{BE778EBD-CF87-4CB5-90E0-9D593B0BD51E}" presName="circ5" presStyleLbl="vennNode1" presStyleIdx="4" presStyleCnt="7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</dgm:pt>
    <dgm:pt modelId="{1FBB42CF-1FE2-4E24-96D0-902FCB283006}" type="pres">
      <dgm:prSet presAssocID="{BE778EBD-CF87-4CB5-90E0-9D593B0BD51E}" presName="circ5Tx" presStyleLbl="revTx" presStyleIdx="0" presStyleCnt="0" custScaleX="221357" custLinFactY="-69231" custLinFactNeighborX="-87000" custLinFactNeighborY="-100000">
        <dgm:presLayoutVars>
          <dgm:chMax val="0"/>
          <dgm:chPref val="0"/>
          <dgm:bulletEnabled val="1"/>
        </dgm:presLayoutVars>
      </dgm:prSet>
      <dgm:spPr/>
    </dgm:pt>
    <dgm:pt modelId="{A2F8C240-F970-4540-B1D2-EB17A323A2C7}" type="pres">
      <dgm:prSet presAssocID="{5E3C1626-5B34-4AD0-926E-8F9AB4801EF2}" presName="circ6" presStyleLbl="vennNode1" presStyleIdx="5" presStyleCnt="7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</dgm:pt>
    <dgm:pt modelId="{90EDDA82-217F-4A00-B41A-B32AAA0EC8C2}" type="pres">
      <dgm:prSet presAssocID="{5E3C1626-5B34-4AD0-926E-8F9AB4801EF2}" presName="circ6Tx" presStyleLbl="revTx" presStyleIdx="0" presStyleCnt="0" custScaleX="227762" custLinFactNeighborX="-54608" custLinFactNeighborY="-34403">
        <dgm:presLayoutVars>
          <dgm:chMax val="0"/>
          <dgm:chPref val="0"/>
          <dgm:bulletEnabled val="1"/>
        </dgm:presLayoutVars>
      </dgm:prSet>
      <dgm:spPr/>
    </dgm:pt>
    <dgm:pt modelId="{4C747481-53D3-4025-9E1D-6867E93A9022}" type="pres">
      <dgm:prSet presAssocID="{0E342B56-41B2-4F90-88A2-09CD54B3FF41}" presName="circ7" presStyleLbl="vennNode1" presStyleIdx="6" presStyleCnt="7" custLinFactNeighborX="-4603" custLinFactNeighborY="12429">
        <dgm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dgm:style>
      </dgm:prSet>
      <dgm:spPr/>
    </dgm:pt>
    <dgm:pt modelId="{EFA2E5A0-2422-4AA7-BFFC-C436F49A01A7}" type="pres">
      <dgm:prSet presAssocID="{0E342B56-41B2-4F90-88A2-09CD54B3FF41}" presName="circ7Tx" presStyleLbl="revTx" presStyleIdx="0" presStyleCnt="0" custScaleX="201555" custScaleY="161207" custLinFactNeighborX="-39275" custLinFactNeighborY="-7807">
        <dgm:presLayoutVars>
          <dgm:chMax val="0"/>
          <dgm:chPref val="0"/>
          <dgm:bulletEnabled val="1"/>
        </dgm:presLayoutVars>
      </dgm:prSet>
      <dgm:spPr/>
    </dgm:pt>
  </dgm:ptLst>
  <dgm:cxnLst>
    <dgm:cxn modelId="{982F0811-70D9-476A-A391-C0E2452343CC}" srcId="{3A7E4982-69BE-44F1-909F-BD3028A76AC9}" destId="{BE778EBD-CF87-4CB5-90E0-9D593B0BD51E}" srcOrd="4" destOrd="0" parTransId="{D489C00C-7314-4F15-B06F-0B6B9D7F6E45}" sibTransId="{46D16996-7221-4AEC-8262-E7CFD04255B2}"/>
    <dgm:cxn modelId="{D87ECD13-BE6F-4AE7-B874-FAAD3435057E}" srcId="{3A7E4982-69BE-44F1-909F-BD3028A76AC9}" destId="{B459F765-2516-4F44-AEAD-7E75C0E95F73}" srcOrd="3" destOrd="0" parTransId="{15FD1118-10D0-44CE-B702-17A323747728}" sibTransId="{24A3A46D-DA77-46F6-9374-C4E59E7A1152}"/>
    <dgm:cxn modelId="{33073916-05CD-4C2F-BE34-7FABF59CBFFD}" type="presOf" srcId="{B459F765-2516-4F44-AEAD-7E75C0E95F73}" destId="{423A81BC-3FE2-4584-B3BD-57A507D4A687}" srcOrd="0" destOrd="0" presId="urn:microsoft.com/office/officeart/2005/8/layout/venn1"/>
    <dgm:cxn modelId="{D6CDAE18-B62F-4AFC-BF77-492A83E0BEB8}" type="presOf" srcId="{5E3C1626-5B34-4AD0-926E-8F9AB4801EF2}" destId="{90EDDA82-217F-4A00-B41A-B32AAA0EC8C2}" srcOrd="0" destOrd="0" presId="urn:microsoft.com/office/officeart/2005/8/layout/venn1"/>
    <dgm:cxn modelId="{29AB0221-9BB3-4D1F-9602-7F6D060FF613}" type="presOf" srcId="{0E342B56-41B2-4F90-88A2-09CD54B3FF41}" destId="{EFA2E5A0-2422-4AA7-BFFC-C436F49A01A7}" srcOrd="0" destOrd="0" presId="urn:microsoft.com/office/officeart/2005/8/layout/venn1"/>
    <dgm:cxn modelId="{6A4BC832-134F-45A5-BD22-D77CAD470CDE}" srcId="{3A7E4982-69BE-44F1-909F-BD3028A76AC9}" destId="{5E3C1626-5B34-4AD0-926E-8F9AB4801EF2}" srcOrd="5" destOrd="0" parTransId="{FB5719A5-C287-419E-BE45-6E566AEE5969}" sibTransId="{63F876E8-E9FB-4726-914B-07422D7DD257}"/>
    <dgm:cxn modelId="{B4512F4E-81A1-4A4C-A43E-13FBE9786752}" type="presOf" srcId="{2F6FFA64-8259-42CB-8421-1FEB09D7D59D}" destId="{201FD254-F5BC-4DEE-9710-41E3715E2177}" srcOrd="0" destOrd="0" presId="urn:microsoft.com/office/officeart/2005/8/layout/venn1"/>
    <dgm:cxn modelId="{DC511E52-135D-480B-8548-F80188C73635}" type="presOf" srcId="{1D00C009-E424-4617-A0FC-77E0757C31B5}" destId="{7D425BBC-99FD-4899-BF70-B4BC814D8055}" srcOrd="0" destOrd="0" presId="urn:microsoft.com/office/officeart/2005/8/layout/venn1"/>
    <dgm:cxn modelId="{0C237C57-4D9F-461A-B650-AD271B4C361D}" type="presOf" srcId="{A79B9F59-F4B9-405B-9E3A-6D5011604D95}" destId="{2A760589-AEA1-464C-91A7-DD6B4C1E6A03}" srcOrd="0" destOrd="0" presId="urn:microsoft.com/office/officeart/2005/8/layout/venn1"/>
    <dgm:cxn modelId="{763F4E82-5272-4D5C-8AAF-330920595ACB}" srcId="{3A7E4982-69BE-44F1-909F-BD3028A76AC9}" destId="{A79B9F59-F4B9-405B-9E3A-6D5011604D95}" srcOrd="2" destOrd="0" parTransId="{69C3A11F-F0D8-40C4-A1FC-1DC8FA25CF5D}" sibTransId="{16951C59-BF52-4210-8AA1-D8002D55D38B}"/>
    <dgm:cxn modelId="{69D35EA6-4124-4E2E-B907-69C145F8F7C8}" type="presOf" srcId="{BE778EBD-CF87-4CB5-90E0-9D593B0BD51E}" destId="{1FBB42CF-1FE2-4E24-96D0-902FCB283006}" srcOrd="0" destOrd="0" presId="urn:microsoft.com/office/officeart/2005/8/layout/venn1"/>
    <dgm:cxn modelId="{0E057DB4-687F-4CFA-96D6-0823D7A29244}" srcId="{3A7E4982-69BE-44F1-909F-BD3028A76AC9}" destId="{72C7B10D-3B3C-49D2-8CA3-FF4C7E920369}" srcOrd="7" destOrd="0" parTransId="{197DADE2-0146-47F2-83A5-C2047DD775A0}" sibTransId="{B7D7B450-12BC-48E2-A2E7-0FD0BC78F2C7}"/>
    <dgm:cxn modelId="{43EB3CB6-DD0F-4AD2-972A-0EE74D9FCB03}" type="presOf" srcId="{3A7E4982-69BE-44F1-909F-BD3028A76AC9}" destId="{B67ABC17-B460-48C4-8E20-5DB1CB5AA8CA}" srcOrd="0" destOrd="0" presId="urn:microsoft.com/office/officeart/2005/8/layout/venn1"/>
    <dgm:cxn modelId="{8B53DBD1-7D60-426C-8D52-0091899A04B8}" srcId="{3A7E4982-69BE-44F1-909F-BD3028A76AC9}" destId="{1D00C009-E424-4617-A0FC-77E0757C31B5}" srcOrd="0" destOrd="0" parTransId="{55ABD676-99A6-4C5B-AD61-082A1955BCAB}" sibTransId="{2AEB21AA-3400-4397-9378-69A677F8CF6F}"/>
    <dgm:cxn modelId="{553F7ED5-068E-45ED-8760-1F120159BD3E}" srcId="{3A7E4982-69BE-44F1-909F-BD3028A76AC9}" destId="{2F6FFA64-8259-42CB-8421-1FEB09D7D59D}" srcOrd="1" destOrd="0" parTransId="{00F16A34-E72A-4D79-856E-6C47D678264B}" sibTransId="{0BC0CE97-229A-4485-A297-5693FA2219A1}"/>
    <dgm:cxn modelId="{23E9A1F9-6FD3-46A3-9C23-9D93723F45C7}" srcId="{3A7E4982-69BE-44F1-909F-BD3028A76AC9}" destId="{0E342B56-41B2-4F90-88A2-09CD54B3FF41}" srcOrd="6" destOrd="0" parTransId="{081DF220-2F1F-4BC1-BB8C-575FA911B7BB}" sibTransId="{974ABAF3-9069-4132-97F3-2DBBF4C6F56E}"/>
    <dgm:cxn modelId="{4CE2A283-8A73-46A5-992A-86D6560AF8C3}" type="presParOf" srcId="{B67ABC17-B460-48C4-8E20-5DB1CB5AA8CA}" destId="{8B8E3D27-A579-450C-80F4-66D116DB3686}" srcOrd="0" destOrd="0" presId="urn:microsoft.com/office/officeart/2005/8/layout/venn1"/>
    <dgm:cxn modelId="{05ED22E5-2A33-4F97-BC72-2DFAADB4E976}" type="presParOf" srcId="{B67ABC17-B460-48C4-8E20-5DB1CB5AA8CA}" destId="{7D425BBC-99FD-4899-BF70-B4BC814D8055}" srcOrd="1" destOrd="0" presId="urn:microsoft.com/office/officeart/2005/8/layout/venn1"/>
    <dgm:cxn modelId="{E857DCA6-3001-4F37-B0B9-7ABD41C4BBF8}" type="presParOf" srcId="{B67ABC17-B460-48C4-8E20-5DB1CB5AA8CA}" destId="{96E8F56C-34A3-4B86-8F80-930E6EE144FB}" srcOrd="2" destOrd="0" presId="urn:microsoft.com/office/officeart/2005/8/layout/venn1"/>
    <dgm:cxn modelId="{BDB0F884-B155-4100-99D9-01E24F18248E}" type="presParOf" srcId="{B67ABC17-B460-48C4-8E20-5DB1CB5AA8CA}" destId="{201FD254-F5BC-4DEE-9710-41E3715E2177}" srcOrd="3" destOrd="0" presId="urn:microsoft.com/office/officeart/2005/8/layout/venn1"/>
    <dgm:cxn modelId="{338CADD8-1865-4FC7-BB83-BF8F6E1294A4}" type="presParOf" srcId="{B67ABC17-B460-48C4-8E20-5DB1CB5AA8CA}" destId="{3FFB416F-82B6-45D8-B040-92AE0D97A638}" srcOrd="4" destOrd="0" presId="urn:microsoft.com/office/officeart/2005/8/layout/venn1"/>
    <dgm:cxn modelId="{64B92A32-F8C1-4161-9167-DB977F7D9907}" type="presParOf" srcId="{B67ABC17-B460-48C4-8E20-5DB1CB5AA8CA}" destId="{2A760589-AEA1-464C-91A7-DD6B4C1E6A03}" srcOrd="5" destOrd="0" presId="urn:microsoft.com/office/officeart/2005/8/layout/venn1"/>
    <dgm:cxn modelId="{7AE264E2-B5BD-41CA-BE9C-6BE9F0CFF1A1}" type="presParOf" srcId="{B67ABC17-B460-48C4-8E20-5DB1CB5AA8CA}" destId="{5CCABAC7-363D-4E82-870D-560476F11ADB}" srcOrd="6" destOrd="0" presId="urn:microsoft.com/office/officeart/2005/8/layout/venn1"/>
    <dgm:cxn modelId="{613D7B6D-2271-4420-A9C8-3287F2598D12}" type="presParOf" srcId="{B67ABC17-B460-48C4-8E20-5DB1CB5AA8CA}" destId="{423A81BC-3FE2-4584-B3BD-57A507D4A687}" srcOrd="7" destOrd="0" presId="urn:microsoft.com/office/officeart/2005/8/layout/venn1"/>
    <dgm:cxn modelId="{6DC44C0B-DF06-4BCD-BE91-AAFD30C57B5B}" type="presParOf" srcId="{B67ABC17-B460-48C4-8E20-5DB1CB5AA8CA}" destId="{2B7F1A19-F2B5-4E01-AC63-0698087C419C}" srcOrd="8" destOrd="0" presId="urn:microsoft.com/office/officeart/2005/8/layout/venn1"/>
    <dgm:cxn modelId="{26AFF760-EA00-4BBB-8827-84FCA6C98984}" type="presParOf" srcId="{B67ABC17-B460-48C4-8E20-5DB1CB5AA8CA}" destId="{1FBB42CF-1FE2-4E24-96D0-902FCB283006}" srcOrd="9" destOrd="0" presId="urn:microsoft.com/office/officeart/2005/8/layout/venn1"/>
    <dgm:cxn modelId="{360D40CD-1000-4358-B3B8-3B3EC96A0631}" type="presParOf" srcId="{B67ABC17-B460-48C4-8E20-5DB1CB5AA8CA}" destId="{A2F8C240-F970-4540-B1D2-EB17A323A2C7}" srcOrd="10" destOrd="0" presId="urn:microsoft.com/office/officeart/2005/8/layout/venn1"/>
    <dgm:cxn modelId="{C197EED0-2B5E-4DB6-9768-DC4112AFDC05}" type="presParOf" srcId="{B67ABC17-B460-48C4-8E20-5DB1CB5AA8CA}" destId="{90EDDA82-217F-4A00-B41A-B32AAA0EC8C2}" srcOrd="11" destOrd="0" presId="urn:microsoft.com/office/officeart/2005/8/layout/venn1"/>
    <dgm:cxn modelId="{C2AF2536-2EE7-4FDE-8984-296917A4AF0B}" type="presParOf" srcId="{B67ABC17-B460-48C4-8E20-5DB1CB5AA8CA}" destId="{4C747481-53D3-4025-9E1D-6867E93A9022}" srcOrd="12" destOrd="0" presId="urn:microsoft.com/office/officeart/2005/8/layout/venn1"/>
    <dgm:cxn modelId="{6C536EA9-883A-4158-8C46-8E11758AF4F8}" type="presParOf" srcId="{B67ABC17-B460-48C4-8E20-5DB1CB5AA8CA}" destId="{EFA2E5A0-2422-4AA7-BFFC-C436F49A01A7}" srcOrd="13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8E3D27-A579-450C-80F4-66D116DB3686}">
      <dsp:nvSpPr>
        <dsp:cNvPr id="0" name=""/>
        <dsp:cNvSpPr/>
      </dsp:nvSpPr>
      <dsp:spPr>
        <a:xfrm>
          <a:off x="4108172" y="998306"/>
          <a:ext cx="1395343" cy="1395514"/>
        </a:xfrm>
        <a:prstGeom prst="ellipse">
          <a:avLst/>
        </a:prstGeom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7D425BBC-99FD-4899-BF70-B4BC814D8055}">
      <dsp:nvSpPr>
        <dsp:cNvPr id="0" name=""/>
        <dsp:cNvSpPr/>
      </dsp:nvSpPr>
      <dsp:spPr>
        <a:xfrm>
          <a:off x="3048137" y="5344"/>
          <a:ext cx="3456384" cy="855618"/>
        </a:xfrm>
        <a:prstGeom prst="rect">
          <a:avLst/>
        </a:prstGeom>
        <a:noFill/>
        <a:ln w="9525" cap="flat" cmpd="sng" algn="ctr">
          <a:noFill/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k-KZ" sz="1800" b="1" u="sng" kern="1200" dirty="0">
              <a:solidFill>
                <a:srgbClr val="FF0000"/>
              </a:solidFill>
              <a:latin typeface="CentSchbkCyrill BT" pitchFamily="18" charset="-52"/>
            </a:rPr>
            <a:t>11 сынып негізінде, </a:t>
          </a:r>
          <a:r>
            <a:rPr lang="kk-KZ" sz="1800" b="1" kern="1200" dirty="0">
              <a:solidFill>
                <a:srgbClr val="FF0000"/>
              </a:solidFill>
              <a:latin typeface="CentSchbkCyrill BT" pitchFamily="18" charset="-52"/>
            </a:rPr>
            <a:t>2жыл 10ай</a:t>
          </a:r>
          <a:r>
            <a:rPr lang="kk-KZ" sz="1800" b="1" kern="1200" dirty="0">
              <a:solidFill>
                <a:srgbClr val="FF0000"/>
              </a:solidFill>
            </a:rPr>
            <a:t>.</a:t>
          </a:r>
          <a:endParaRPr lang="ru-RU" sz="1800" kern="1200" dirty="0">
            <a:solidFill>
              <a:srgbClr val="FF0000"/>
            </a:solidFill>
          </a:endParaRPr>
        </a:p>
      </dsp:txBody>
      <dsp:txXfrm>
        <a:off x="3048137" y="5344"/>
        <a:ext cx="3456384" cy="855618"/>
      </dsp:txXfrm>
    </dsp:sp>
    <dsp:sp modelId="{96E8F56C-34A3-4B86-8F80-930E6EE144FB}">
      <dsp:nvSpPr>
        <dsp:cNvPr id="0" name=""/>
        <dsp:cNvSpPr/>
      </dsp:nvSpPr>
      <dsp:spPr>
        <a:xfrm>
          <a:off x="4517473" y="1195099"/>
          <a:ext cx="1395343" cy="1395514"/>
        </a:xfrm>
        <a:prstGeom prst="ellipse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</dsp:sp>
    <dsp:sp modelId="{201FD254-F5BC-4DEE-9710-41E3715E2177}">
      <dsp:nvSpPr>
        <dsp:cNvPr id="0" name=""/>
        <dsp:cNvSpPr/>
      </dsp:nvSpPr>
      <dsp:spPr>
        <a:xfrm>
          <a:off x="6102420" y="681537"/>
          <a:ext cx="2487932" cy="94118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k-KZ" sz="1800" b="1" kern="1200" dirty="0">
              <a:solidFill>
                <a:srgbClr val="FF0000"/>
              </a:solidFill>
              <a:latin typeface="CentSchbkCyrill BT" pitchFamily="18" charset="-52"/>
            </a:rPr>
            <a:t>09120100- </a:t>
          </a:r>
          <a:r>
            <a:rPr lang="kk-KZ" sz="1800" b="1" kern="1200" dirty="0">
              <a:latin typeface="CentSchbkCyrill BT" pitchFamily="18" charset="-52"/>
            </a:rPr>
            <a:t>Мамандығы: «Емдеу ісі», </a:t>
          </a:r>
          <a:r>
            <a:rPr lang="kk-KZ" sz="1600" b="1" kern="1200" dirty="0">
              <a:latin typeface="CentSchbkCyrill BT" pitchFamily="18" charset="-52"/>
            </a:rPr>
            <a:t>біліктілігі</a:t>
          </a:r>
          <a:r>
            <a:rPr lang="kk-KZ" sz="1800" b="1" kern="1200" dirty="0">
              <a:latin typeface="CentSchbkCyrill BT" pitchFamily="18" charset="-52"/>
            </a:rPr>
            <a:t> «Фельдшер</a:t>
          </a:r>
          <a:r>
            <a:rPr lang="kk-KZ" sz="1300" b="1" kern="1200" dirty="0">
              <a:latin typeface="CentSchbkCyrill BT" pitchFamily="18" charset="-52"/>
            </a:rPr>
            <a:t>»</a:t>
          </a:r>
          <a:endParaRPr lang="ru-RU" sz="1300" kern="1200" dirty="0">
            <a:latin typeface="CentSchbkCyrill BT" pitchFamily="18" charset="-52"/>
          </a:endParaRPr>
        </a:p>
      </dsp:txBody>
      <dsp:txXfrm>
        <a:off x="6102420" y="681537"/>
        <a:ext cx="2487932" cy="941180"/>
      </dsp:txXfrm>
    </dsp:sp>
    <dsp:sp modelId="{3FFB416F-82B6-45D8-B040-92AE0D97A638}">
      <dsp:nvSpPr>
        <dsp:cNvPr id="0" name=""/>
        <dsp:cNvSpPr/>
      </dsp:nvSpPr>
      <dsp:spPr>
        <a:xfrm>
          <a:off x="4618054" y="1637881"/>
          <a:ext cx="1395343" cy="1395514"/>
        </a:xfrm>
        <a:prstGeom prst="ellipse">
          <a:avLst/>
        </a:prstGeom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6"/>
        </a:lnRef>
        <a:fillRef idx="3">
          <a:schemeClr val="accent6"/>
        </a:fillRef>
        <a:effectRef idx="3">
          <a:schemeClr val="accent6"/>
        </a:effectRef>
        <a:fontRef idx="minor">
          <a:schemeClr val="lt1"/>
        </a:fontRef>
      </dsp:style>
    </dsp:sp>
    <dsp:sp modelId="{2A760589-AEA1-464C-91A7-DD6B4C1E6A03}">
      <dsp:nvSpPr>
        <dsp:cNvPr id="0" name=""/>
        <dsp:cNvSpPr/>
      </dsp:nvSpPr>
      <dsp:spPr>
        <a:xfrm>
          <a:off x="6230256" y="1919808"/>
          <a:ext cx="1482552" cy="100535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6500" kern="1200"/>
        </a:p>
      </dsp:txBody>
      <dsp:txXfrm>
        <a:off x="6230256" y="1919808"/>
        <a:ext cx="1482552" cy="1005352"/>
      </dsp:txXfrm>
    </dsp:sp>
    <dsp:sp modelId="{5CCABAC7-363D-4E82-870D-560476F11ADB}">
      <dsp:nvSpPr>
        <dsp:cNvPr id="0" name=""/>
        <dsp:cNvSpPr/>
      </dsp:nvSpPr>
      <dsp:spPr>
        <a:xfrm>
          <a:off x="4334915" y="1992963"/>
          <a:ext cx="1395343" cy="1395514"/>
        </a:xfrm>
        <a:prstGeom prst="ellipse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</dsp:sp>
    <dsp:sp modelId="{423A81BC-3FE2-4584-B3BD-57A507D4A687}">
      <dsp:nvSpPr>
        <dsp:cNvPr id="0" name=""/>
        <dsp:cNvSpPr/>
      </dsp:nvSpPr>
      <dsp:spPr>
        <a:xfrm>
          <a:off x="5594393" y="2952329"/>
          <a:ext cx="2577618" cy="1283374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k-KZ" sz="1600" b="1" kern="1200" dirty="0">
              <a:solidFill>
                <a:srgbClr val="FF0000"/>
              </a:solidFill>
              <a:latin typeface="CentSchbkCyrill BT" pitchFamily="18" charset="-52"/>
            </a:rPr>
            <a:t>09130200- </a:t>
          </a:r>
          <a:r>
            <a:rPr lang="kk-KZ" sz="1600" b="1" kern="1200" dirty="0">
              <a:latin typeface="CentSchbkCyrill BT" pitchFamily="18" charset="-52"/>
            </a:rPr>
            <a:t>Мамандығы: «Акушерлік іс», біліктілігі «Акушер»</a:t>
          </a:r>
          <a:endParaRPr lang="ru-RU" sz="1600" kern="1200" dirty="0">
            <a:latin typeface="CentSchbkCyrill BT" pitchFamily="18" charset="-52"/>
          </a:endParaRPr>
        </a:p>
      </dsp:txBody>
      <dsp:txXfrm>
        <a:off x="5594393" y="2952329"/>
        <a:ext cx="2577618" cy="1283374"/>
      </dsp:txXfrm>
    </dsp:sp>
    <dsp:sp modelId="{2B7F1A19-F2B5-4E01-AC63-0698087C419C}">
      <dsp:nvSpPr>
        <dsp:cNvPr id="0" name=""/>
        <dsp:cNvSpPr/>
      </dsp:nvSpPr>
      <dsp:spPr>
        <a:xfrm>
          <a:off x="3881429" y="1992963"/>
          <a:ext cx="1395343" cy="1395514"/>
        </a:xfrm>
        <a:prstGeom prst="ellipse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</dsp:sp>
    <dsp:sp modelId="{1FBB42CF-1FE2-4E24-96D0-902FCB283006}">
      <dsp:nvSpPr>
        <dsp:cNvPr id="0" name=""/>
        <dsp:cNvSpPr/>
      </dsp:nvSpPr>
      <dsp:spPr>
        <a:xfrm>
          <a:off x="61003" y="1710837"/>
          <a:ext cx="3539123" cy="919790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k-KZ" sz="1600" b="1" kern="1200" dirty="0">
              <a:solidFill>
                <a:srgbClr val="FF0000"/>
              </a:solidFill>
              <a:latin typeface="CentSchbkCyrill BT" pitchFamily="18" charset="-52"/>
            </a:rPr>
            <a:t>09130100-</a:t>
          </a:r>
          <a:r>
            <a:rPr lang="kk-KZ" sz="1600" b="1" kern="1200" dirty="0">
              <a:latin typeface="CentSchbkCyrill BT" pitchFamily="18" charset="-52"/>
            </a:rPr>
            <a:t> Мамандығы:</a:t>
          </a:r>
        </a:p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k-KZ" sz="1600" b="1" kern="1200" dirty="0">
              <a:latin typeface="CentSchbkCyrill BT" pitchFamily="18" charset="-52"/>
            </a:rPr>
            <a:t> «Медбикелік іс», біліктілігі «Жалпы практикадағы медбике»</a:t>
          </a:r>
          <a:endParaRPr lang="ru-RU" sz="1600" kern="1200" dirty="0">
            <a:latin typeface="CentSchbkCyrill BT" pitchFamily="18" charset="-52"/>
          </a:endParaRPr>
        </a:p>
      </dsp:txBody>
      <dsp:txXfrm>
        <a:off x="61003" y="1710837"/>
        <a:ext cx="3539123" cy="919790"/>
      </dsp:txXfrm>
    </dsp:sp>
    <dsp:sp modelId="{A2F8C240-F970-4540-B1D2-EB17A323A2C7}">
      <dsp:nvSpPr>
        <dsp:cNvPr id="0" name=""/>
        <dsp:cNvSpPr/>
      </dsp:nvSpPr>
      <dsp:spPr>
        <a:xfrm>
          <a:off x="3598290" y="1637881"/>
          <a:ext cx="1395343" cy="1395514"/>
        </a:xfrm>
        <a:prstGeom prst="ellipse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</dsp:sp>
    <dsp:sp modelId="{90EDDA82-217F-4A00-B41A-B32AAA0EC8C2}">
      <dsp:nvSpPr>
        <dsp:cNvPr id="0" name=""/>
        <dsp:cNvSpPr/>
      </dsp:nvSpPr>
      <dsp:spPr>
        <a:xfrm>
          <a:off x="142218" y="1573936"/>
          <a:ext cx="3376690" cy="1005352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400" kern="1200" dirty="0">
            <a:latin typeface="CentSchbkCyrill BT" pitchFamily="18" charset="-52"/>
          </a:endParaRPr>
        </a:p>
      </dsp:txBody>
      <dsp:txXfrm>
        <a:off x="142218" y="1573936"/>
        <a:ext cx="3376690" cy="1005352"/>
      </dsp:txXfrm>
    </dsp:sp>
    <dsp:sp modelId="{4C747481-53D3-4025-9E1D-6867E93A9022}">
      <dsp:nvSpPr>
        <dsp:cNvPr id="0" name=""/>
        <dsp:cNvSpPr/>
      </dsp:nvSpPr>
      <dsp:spPr>
        <a:xfrm>
          <a:off x="3634644" y="1368547"/>
          <a:ext cx="1395343" cy="1395514"/>
        </a:xfrm>
        <a:prstGeom prst="ellipse">
          <a:avLst/>
        </a:prstGeom>
        <a:gradFill rotWithShape="1">
          <a:gsLst>
            <a:gs pos="0">
              <a:schemeClr val="accent6">
                <a:shade val="51000"/>
                <a:satMod val="130000"/>
              </a:schemeClr>
            </a:gs>
            <a:gs pos="80000">
              <a:schemeClr val="accent6">
                <a:shade val="93000"/>
                <a:satMod val="130000"/>
              </a:schemeClr>
            </a:gs>
            <a:gs pos="100000">
              <a:schemeClr val="accent6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6"/>
        </a:lnRef>
        <a:fillRef idx="3">
          <a:schemeClr val="accent6"/>
        </a:fillRef>
        <a:effectRef idx="2">
          <a:schemeClr val="accent6"/>
        </a:effectRef>
        <a:fontRef idx="minor">
          <a:schemeClr val="lt1"/>
        </a:fontRef>
      </dsp:style>
    </dsp:sp>
    <dsp:sp modelId="{EFA2E5A0-2422-4AA7-BFFC-C436F49A01A7}">
      <dsp:nvSpPr>
        <dsp:cNvPr id="0" name=""/>
        <dsp:cNvSpPr/>
      </dsp:nvSpPr>
      <dsp:spPr>
        <a:xfrm>
          <a:off x="653904" y="360429"/>
          <a:ext cx="3046749" cy="1517249"/>
        </a:xfrm>
        <a:prstGeom prst="rect">
          <a:avLst/>
        </a:prstGeom>
        <a:noFill/>
        <a:ln>
          <a:noFill/>
        </a:ln>
        <a:effectLst/>
        <a:sp3d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kk-KZ" sz="1600" b="1" kern="1200" dirty="0">
              <a:solidFill>
                <a:srgbClr val="FF0000"/>
              </a:solidFill>
              <a:latin typeface="CentSchbkCyrill BT" pitchFamily="18" charset="-52"/>
            </a:rPr>
            <a:t>09110100- </a:t>
          </a:r>
          <a:r>
            <a:rPr lang="kk-KZ" sz="1600" b="1" kern="1200" dirty="0">
              <a:latin typeface="CentSchbkCyrill BT" pitchFamily="18" charset="-52"/>
            </a:rPr>
            <a:t>Мамандығы: «Ортопедиялық стоматология», біліктілігі «Тіс технигі»</a:t>
          </a:r>
          <a:endParaRPr lang="ru-RU" sz="1600" kern="1200" dirty="0">
            <a:latin typeface="CentSchbkCyrill BT" pitchFamily="18" charset="-52"/>
          </a:endParaRPr>
        </a:p>
      </dsp:txBody>
      <dsp:txXfrm>
        <a:off x="653904" y="360429"/>
        <a:ext cx="3046749" cy="151724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22E29-B586-44B5-B3C4-6EDE8914116F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50815-2051-4B26-AB2F-3CBC88180F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3471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22E29-B586-44B5-B3C4-6EDE8914116F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50815-2051-4B26-AB2F-3CBC88180F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9513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22E29-B586-44B5-B3C4-6EDE8914116F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50815-2051-4B26-AB2F-3CBC88180F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11326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22E29-B586-44B5-B3C4-6EDE8914116F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50815-2051-4B26-AB2F-3CBC88180F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356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22E29-B586-44B5-B3C4-6EDE8914116F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50815-2051-4B26-AB2F-3CBC88180F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7535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22E29-B586-44B5-B3C4-6EDE8914116F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50815-2051-4B26-AB2F-3CBC88180F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5803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22E29-B586-44B5-B3C4-6EDE8914116F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50815-2051-4B26-AB2F-3CBC88180F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0254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22E29-B586-44B5-B3C4-6EDE8914116F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50815-2051-4B26-AB2F-3CBC88180F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3140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22E29-B586-44B5-B3C4-6EDE8914116F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50815-2051-4B26-AB2F-3CBC88180F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35575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22E29-B586-44B5-B3C4-6EDE8914116F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50815-2051-4B26-AB2F-3CBC88180F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308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22E29-B586-44B5-B3C4-6EDE8914116F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50815-2051-4B26-AB2F-3CBC88180F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4251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522E29-B586-44B5-B3C4-6EDE8914116F}" type="datetimeFigureOut">
              <a:rPr lang="ru-RU" smtClean="0"/>
              <a:t>17.02.2025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B50815-2051-4B26-AB2F-3CBC88180F7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1941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g"/><Relationship Id="rId5" Type="http://schemas.openxmlformats.org/officeDocument/2006/relationships/image" Target="../media/image31.jp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7" Type="http://schemas.openxmlformats.org/officeDocument/2006/relationships/image" Target="../media/image3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ый треугольник 1"/>
          <p:cNvSpPr/>
          <p:nvPr/>
        </p:nvSpPr>
        <p:spPr>
          <a:xfrm>
            <a:off x="107504" y="188640"/>
            <a:ext cx="5544616" cy="6552728"/>
          </a:xfrm>
          <a:prstGeom prst="rtTriangl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ый треугольник 2"/>
          <p:cNvSpPr/>
          <p:nvPr/>
        </p:nvSpPr>
        <p:spPr>
          <a:xfrm rot="10800000">
            <a:off x="5642667" y="188640"/>
            <a:ext cx="3312368" cy="3168352"/>
          </a:xfrm>
          <a:prstGeom prst="rtTriangl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7427" y="504527"/>
            <a:ext cx="2592288" cy="25365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81001" y="350906"/>
            <a:ext cx="5031106" cy="858857"/>
          </a:xfrm>
          <a:prstGeom prst="fram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k-KZ" b="1" dirty="0">
                <a:solidFill>
                  <a:srgbClr val="002060"/>
                </a:solidFill>
                <a:latin typeface="CentSchbkCyrill BT" pitchFamily="18" charset="-52"/>
              </a:rPr>
              <a:t>МАҢҒЫСТАУ ОБЛЫСТЫҚ ЖОҒАРЫ МЕДИЦИНАЛЫҚ КОЛЛЕДЖІ</a:t>
            </a:r>
            <a:endParaRPr lang="ru-RU" b="1" dirty="0">
              <a:solidFill>
                <a:srgbClr val="002060"/>
              </a:solidFill>
              <a:latin typeface="CentSchbkCyrill BT" pitchFamily="18" charset="-5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67544" y="5795034"/>
            <a:ext cx="50311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ТАЛАПКЕР - </a:t>
            </a:r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2025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3423" y="3468661"/>
            <a:ext cx="3607770" cy="26942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" name="Блок-схема: решение 13"/>
          <p:cNvSpPr/>
          <p:nvPr/>
        </p:nvSpPr>
        <p:spPr>
          <a:xfrm rot="553646">
            <a:off x="977389" y="1873503"/>
            <a:ext cx="3865883" cy="3581686"/>
          </a:xfrm>
          <a:prstGeom prst="flowChartDecision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1269512" y="3041102"/>
            <a:ext cx="30963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БОЛАШАҚТЫҢ ІРГЕ ТАСЫН БІЗБЕН БІРГЕ ҚАЛА !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6010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kartinkin.net/uploads/posts/2021-01/1611326443_20-p-molodezhnii-fon-dlya-prezentatsii-2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566" y="116632"/>
            <a:ext cx="589153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699792" y="436192"/>
            <a:ext cx="4392488" cy="15696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k-KZ" sz="1600" b="1" dirty="0">
                <a:solidFill>
                  <a:srgbClr val="002060"/>
                </a:solidFill>
                <a:latin typeface="CentSchbkCyrill BT" pitchFamily="18" charset="-52"/>
              </a:rPr>
              <a:t>Маңғыстау облыстық жоғары медициналық колледжі</a:t>
            </a:r>
            <a:r>
              <a:rPr lang="kk-KZ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entSchbkCyrill BT" pitchFamily="18" charset="-52"/>
              </a:rPr>
              <a:t> </a:t>
            </a:r>
            <a:r>
              <a:rPr lang="ru-RU" sz="1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CentSchbkCyrill BT" pitchFamily="18" charset="-52"/>
              </a:rPr>
              <a:t>2025-2026 </a:t>
            </a:r>
            <a:r>
              <a:rPr lang="kk-KZ" sz="1600" b="1" dirty="0">
                <a:solidFill>
                  <a:srgbClr val="002060"/>
                </a:solidFill>
                <a:latin typeface="CentSchbkCyrill BT" pitchFamily="18" charset="-52"/>
              </a:rPr>
              <a:t>оқу жылына Мемлекеттік тапсырыс негізінде (бюджет) және келісім</a:t>
            </a:r>
            <a:r>
              <a:rPr lang="ru-RU" sz="1600" b="1" dirty="0">
                <a:solidFill>
                  <a:srgbClr val="002060"/>
                </a:solidFill>
                <a:latin typeface="CentSchbkCyrill BT" pitchFamily="18" charset="-52"/>
              </a:rPr>
              <a:t>-</a:t>
            </a:r>
            <a:r>
              <a:rPr lang="kk-KZ" sz="1600" b="1" dirty="0">
                <a:solidFill>
                  <a:srgbClr val="002060"/>
                </a:solidFill>
                <a:latin typeface="CentSchbkCyrill BT" pitchFamily="18" charset="-52"/>
              </a:rPr>
              <a:t>шарт негізінде (ақылы) талапкерлерді төмендегідей мамандықтар бойынша қабылдайды:</a:t>
            </a:r>
            <a:endParaRPr lang="ru-RU" sz="1600" b="1" dirty="0">
              <a:solidFill>
                <a:srgbClr val="002060"/>
              </a:solidFill>
              <a:latin typeface="CentSchbkCyrill BT" pitchFamily="18" charset="-52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4062959447"/>
              </p:ext>
            </p:extLst>
          </p:nvPr>
        </p:nvGraphicFramePr>
        <p:xfrm>
          <a:off x="0" y="2568043"/>
          <a:ext cx="9036496" cy="42780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796136" y="4445949"/>
            <a:ext cx="3708679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kk-KZ" sz="1600" b="1" dirty="0">
                <a:solidFill>
                  <a:srgbClr val="FF0000"/>
                </a:solidFill>
                <a:latin typeface="CentSchbkCyrill BT" pitchFamily="18" charset="-52"/>
              </a:rPr>
              <a:t>09160100- </a:t>
            </a:r>
          </a:p>
          <a:p>
            <a:pPr lvl="0" algn="ctr"/>
            <a:r>
              <a:rPr lang="kk-KZ" sz="1600" b="1" dirty="0">
                <a:latin typeface="CentSchbkCyrill BT" pitchFamily="18" charset="-52"/>
              </a:rPr>
              <a:t>Мамандығы: «Фармация», </a:t>
            </a:r>
          </a:p>
          <a:p>
            <a:pPr lvl="0" algn="ctr"/>
            <a:r>
              <a:rPr lang="kk-KZ" sz="1600" b="1" dirty="0">
                <a:latin typeface="CentSchbkCyrill BT" pitchFamily="18" charset="-52"/>
              </a:rPr>
              <a:t>біліктілігі «Фармацевт»</a:t>
            </a:r>
            <a:endParaRPr lang="ru-RU" sz="1600" b="1" dirty="0">
              <a:latin typeface="CentSchbkCyrill BT" pitchFamily="18" charset="-52"/>
            </a:endParaRPr>
          </a:p>
          <a:p>
            <a:endParaRPr lang="ru-RU" dirty="0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V="1">
            <a:off x="5355473" y="5139905"/>
            <a:ext cx="3788527" cy="17180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V="1">
            <a:off x="6300192" y="5603126"/>
            <a:ext cx="2843808" cy="12548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107504" y="5588023"/>
            <a:ext cx="387843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16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16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kk-KZ" sz="16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09130101 – </a:t>
            </a:r>
            <a:r>
              <a:rPr lang="kk-KZ" sz="1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Мамандығы: </a:t>
            </a:r>
          </a:p>
          <a:p>
            <a:pPr algn="ctr"/>
            <a:r>
              <a:rPr lang="kk-KZ" sz="16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Мейіргер ісінің қолданбалы бакалавры</a:t>
            </a:r>
            <a:endParaRPr lang="ru-RU" sz="16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4316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https://kartinkin.net/uploads/posts/2021-01/1611326443_20-p-molodezhnii-fon-dlya-prezentatsii-20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043" y="173435"/>
            <a:ext cx="589153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283968" y="3861048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kk-KZ" sz="1600" b="1" dirty="0">
                <a:solidFill>
                  <a:srgbClr val="FF0000"/>
                </a:solidFill>
                <a:latin typeface="CentSchbkCyrill BT" pitchFamily="18" charset="-52"/>
              </a:rPr>
              <a:t>09120100- </a:t>
            </a:r>
            <a:r>
              <a:rPr lang="kk-KZ" sz="1600" b="1" dirty="0">
                <a:latin typeface="CentSchbkCyrill BT" pitchFamily="18" charset="-52"/>
              </a:rPr>
              <a:t>Мамандығы: «Емдеу ісі», біліктілігі «Фельдшер»</a:t>
            </a:r>
          </a:p>
          <a:p>
            <a:pPr algn="ctr"/>
            <a:endParaRPr lang="ru-RU" sz="1600" b="1" dirty="0">
              <a:solidFill>
                <a:srgbClr val="FF0000"/>
              </a:solidFill>
              <a:latin typeface="CentSchbkCyrill BT" pitchFamily="18" charset="-52"/>
            </a:endParaRPr>
          </a:p>
          <a:p>
            <a:pPr algn="ctr"/>
            <a:r>
              <a:rPr lang="kk-KZ" sz="1600" b="1" dirty="0">
                <a:solidFill>
                  <a:srgbClr val="FF0000"/>
                </a:solidFill>
                <a:latin typeface="CentSchbkCyrill BT" pitchFamily="18" charset="-52"/>
              </a:rPr>
              <a:t>09130100- </a:t>
            </a:r>
            <a:r>
              <a:rPr lang="kk-KZ" sz="1600" b="1" dirty="0">
                <a:latin typeface="CentSchbkCyrill BT" pitchFamily="18" charset="-52"/>
              </a:rPr>
              <a:t>Мамандығы: «Медбикелік іс», біліктілігі «Жалпы практикадағы медбике»</a:t>
            </a:r>
          </a:p>
          <a:p>
            <a:pPr algn="ctr"/>
            <a:endParaRPr lang="ru-RU" sz="1600" b="1" dirty="0">
              <a:latin typeface="CentSchbkCyrill BT" pitchFamily="18" charset="-52"/>
            </a:endParaRPr>
          </a:p>
          <a:p>
            <a:pPr algn="ctr"/>
            <a:r>
              <a:rPr lang="kk-KZ" sz="1600" b="1" dirty="0">
                <a:solidFill>
                  <a:srgbClr val="FF0000"/>
                </a:solidFill>
                <a:latin typeface="CentSchbkCyrill BT" pitchFamily="18" charset="-52"/>
              </a:rPr>
              <a:t>09110100-</a:t>
            </a:r>
            <a:r>
              <a:rPr lang="kk-KZ" sz="1600" b="1" dirty="0">
                <a:latin typeface="CentSchbkCyrill BT" pitchFamily="18" charset="-52"/>
              </a:rPr>
              <a:t> Мамандығы: «Ортопедиялық стоматология», біліктілігі «Тіс технигі»</a:t>
            </a:r>
            <a:endParaRPr lang="ru-RU" sz="1600" b="1" dirty="0">
              <a:latin typeface="CentSchbkCyrill BT" pitchFamily="18" charset="-52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499992" y="764704"/>
            <a:ext cx="3977371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/>
            <a:r>
              <a:rPr lang="kk-KZ" b="1" dirty="0">
                <a:solidFill>
                  <a:srgbClr val="FF0000"/>
                </a:solidFill>
                <a:latin typeface="CentSchbkCyrill BT" pitchFamily="18" charset="-52"/>
              </a:rPr>
              <a:t>9 сынып негізінде,  3жыл 10ай</a:t>
            </a:r>
            <a:endParaRPr lang="ru-RU" b="1" dirty="0">
              <a:solidFill>
                <a:srgbClr val="FF0000"/>
              </a:solidFill>
              <a:latin typeface="CentSchbkCyrill BT" pitchFamily="18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520278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s://kartinkin.net/uploads/posts/2021-01/1611326443_20-p-molodezhnii-fon-dlya-prezentatsii-20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-1320028"/>
            <a:ext cx="9635557" cy="2761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4403" y="997070"/>
            <a:ext cx="5374395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Мамандығы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«</a:t>
            </a:r>
            <a:r>
              <a:rPr lang="ru-RU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Мейіргер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ісі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just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Біліктілігі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«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Жалпы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тәжірибедегі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мейіргер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Пациенттің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мейіргерлік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көмекке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деген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қажеттілігін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бағалайды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емдеу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жағдайының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динамикасын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тиімділігін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бағалайды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Алғашқы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медициналық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көмек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көрсетеді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Дәрігерлік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тағайындаулардың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дұрыс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орындалуын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қамтамасыз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етеді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Әртүрлі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жастағы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патологияларды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күту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іс-шаралардың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барлық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кешенін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жүзеге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асырады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дәрілік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заттарды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енгізу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науқастарды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диагностикалық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зерттеулер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операциялық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араласуларға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дайындау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электрокардиограмманы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алу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Дәрілік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заттар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медициналық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мақсаттағы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бұйымдарды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алуға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қойылатын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талаптарды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ресімдейді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олардың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пайдаланылуы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сақталуын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бақылайды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 rot="5400000">
            <a:off x="7000869" y="-70"/>
            <a:ext cx="738664" cy="2732945"/>
          </a:xfrm>
          <a:prstGeom prst="rect">
            <a:avLst/>
          </a:prstGeom>
        </p:spPr>
        <p:txBody>
          <a:bodyPr vert="vert270" wrap="square">
            <a:spAutoFit/>
          </a:bodyPr>
          <a:lstStyle/>
          <a:p>
            <a:r>
              <a:rPr lang="kk-KZ" dirty="0"/>
              <a:t> </a:t>
            </a:r>
            <a:r>
              <a:rPr lang="kk-KZ" b="1" dirty="0">
                <a:solidFill>
                  <a:srgbClr val="FF0000"/>
                </a:solidFill>
                <a:latin typeface="Bookman Old Style" pitchFamily="18" charset="0"/>
              </a:rPr>
              <a:t>11 сынып негізінде, </a:t>
            </a:r>
            <a:r>
              <a:rPr lang="kk-KZ" b="1" dirty="0">
                <a:latin typeface="Bookman Old Style" pitchFamily="18" charset="0"/>
              </a:rPr>
              <a:t>2жыл 10ай</a:t>
            </a:r>
            <a:r>
              <a:rPr lang="kk-KZ" dirty="0"/>
              <a:t>.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 rot="10800000" flipV="1">
            <a:off x="6003728" y="1685066"/>
            <a:ext cx="32807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b="1" dirty="0">
                <a:solidFill>
                  <a:srgbClr val="FF0000"/>
                </a:solidFill>
                <a:latin typeface="Bookman Old Style" pitchFamily="18" charset="0"/>
              </a:rPr>
              <a:t>9 сынып негізінде,  </a:t>
            </a:r>
            <a:r>
              <a:rPr lang="kk-KZ" b="1" dirty="0">
                <a:latin typeface="Bookman Old Style" pitchFamily="18" charset="0"/>
              </a:rPr>
              <a:t>3жыл 10ай</a:t>
            </a:r>
            <a:endParaRPr lang="ru-RU" b="1" dirty="0">
              <a:latin typeface="Bookman Old Style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2091" y="2601481"/>
            <a:ext cx="2905125" cy="4286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Box 12"/>
          <p:cNvSpPr txBox="1"/>
          <p:nvPr/>
        </p:nvSpPr>
        <p:spPr>
          <a:xfrm>
            <a:off x="6038668" y="2280729"/>
            <a:ext cx="30085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b="1" dirty="0">
                <a:solidFill>
                  <a:srgbClr val="FF0000"/>
                </a:solidFill>
                <a:latin typeface="Bookman Old Style" pitchFamily="18" charset="0"/>
              </a:rPr>
              <a:t>Грант қарастырылған</a:t>
            </a:r>
            <a:endParaRPr lang="ru-RU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44626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7"/>
            <a:ext cx="9144000" cy="68670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256851" y="334159"/>
            <a:ext cx="4572000" cy="59400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Мамандығы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«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Емдеу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ісі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just"/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Біліктілігі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«Фельдшер»</a:t>
            </a: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Жіті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аурулар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жазатайым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оқиғалар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кезінде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емдеу-алдын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санитарлық-алдын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жедел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медициналық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көмек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көрсетуді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жүзеге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асырады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Пациенттерді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дәрігер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мамандарынан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тексеруге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кеңес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алуға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дайындайды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Амбулаториялық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қабылдау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жүргізеді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науқастарды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үйде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қызмет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көрсетеді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Диагностиканы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емдеуді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аурудың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алдын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алуды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жүргізеді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Дәрігерге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дейінгі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көмек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көрсетеді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хирургиялық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манипуляциялар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кезінде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дәрігерге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көмек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көрсетеді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физиологиялық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босану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қабылдайды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104" y="4440830"/>
            <a:ext cx="2376264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Прямоугольник 3"/>
          <p:cNvSpPr/>
          <p:nvPr/>
        </p:nvSpPr>
        <p:spPr>
          <a:xfrm rot="5400000">
            <a:off x="1794904" y="2074985"/>
            <a:ext cx="738664" cy="2732945"/>
          </a:xfrm>
          <a:prstGeom prst="rect">
            <a:avLst/>
          </a:prstGeom>
        </p:spPr>
        <p:txBody>
          <a:bodyPr vert="vert270" wrap="square">
            <a:spAutoFit/>
          </a:bodyPr>
          <a:lstStyle/>
          <a:p>
            <a:r>
              <a:rPr lang="kk-KZ" dirty="0"/>
              <a:t> </a:t>
            </a:r>
            <a:r>
              <a:rPr lang="kk-KZ" b="1" dirty="0">
                <a:solidFill>
                  <a:srgbClr val="FF0000"/>
                </a:solidFill>
                <a:latin typeface="Bookman Old Style" pitchFamily="18" charset="0"/>
              </a:rPr>
              <a:t>11 сынып негізінде, </a:t>
            </a:r>
            <a:r>
              <a:rPr lang="kk-KZ" b="1" dirty="0">
                <a:latin typeface="Bookman Old Style" pitchFamily="18" charset="0"/>
              </a:rPr>
              <a:t>2жыл 10ай</a:t>
            </a:r>
            <a:r>
              <a:rPr lang="kk-KZ" dirty="0"/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810130" y="3810790"/>
            <a:ext cx="32807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b="1" dirty="0">
                <a:solidFill>
                  <a:srgbClr val="FF0000"/>
                </a:solidFill>
                <a:latin typeface="Bookman Old Style" pitchFamily="18" charset="0"/>
              </a:rPr>
              <a:t>9 сынып негізінде,  </a:t>
            </a:r>
            <a:r>
              <a:rPr lang="kk-KZ" b="1" dirty="0">
                <a:latin typeface="Bookman Old Style" pitchFamily="18" charset="0"/>
              </a:rPr>
              <a:t>3жыл 10ай</a:t>
            </a:r>
            <a:endParaRPr lang="ru-RU" b="1" dirty="0">
              <a:latin typeface="Bookman Old Styl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220072" y="6252999"/>
            <a:ext cx="30085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b="1" dirty="0">
                <a:solidFill>
                  <a:srgbClr val="FF0000"/>
                </a:solidFill>
                <a:latin typeface="Bookman Old Style" pitchFamily="18" charset="0"/>
              </a:rPr>
              <a:t>Грант қарастырылған</a:t>
            </a:r>
            <a:endParaRPr lang="ru-RU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296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41" y="-20426"/>
            <a:ext cx="9151342" cy="687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 rot="5400000">
            <a:off x="2137580" y="2134608"/>
            <a:ext cx="738664" cy="2732945"/>
          </a:xfrm>
          <a:prstGeom prst="rect">
            <a:avLst/>
          </a:prstGeom>
        </p:spPr>
        <p:txBody>
          <a:bodyPr vert="vert270" wrap="square">
            <a:spAutoFit/>
          </a:bodyPr>
          <a:lstStyle/>
          <a:p>
            <a:r>
              <a:rPr lang="kk-KZ" dirty="0"/>
              <a:t> </a:t>
            </a:r>
            <a:r>
              <a:rPr lang="kk-KZ" b="1" dirty="0">
                <a:solidFill>
                  <a:srgbClr val="FF0000"/>
                </a:solidFill>
                <a:latin typeface="Bookman Old Style" pitchFamily="18" charset="0"/>
              </a:rPr>
              <a:t>11 сынып негізінде, </a:t>
            </a:r>
            <a:r>
              <a:rPr lang="kk-KZ" b="1" dirty="0">
                <a:latin typeface="Bookman Old Style" pitchFamily="18" charset="0"/>
              </a:rPr>
              <a:t>2жыл 10ай</a:t>
            </a:r>
            <a:r>
              <a:rPr lang="kk-KZ" dirty="0"/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1140439" y="2513748"/>
            <a:ext cx="32807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b="1" dirty="0">
                <a:solidFill>
                  <a:srgbClr val="FF0000"/>
                </a:solidFill>
                <a:latin typeface="Bookman Old Style" pitchFamily="18" charset="0"/>
              </a:rPr>
              <a:t>9 сынып негізінде,  </a:t>
            </a:r>
            <a:r>
              <a:rPr lang="kk-KZ" b="1" dirty="0">
                <a:latin typeface="Bookman Old Style" pitchFamily="18" charset="0"/>
              </a:rPr>
              <a:t>3жыл 10ай</a:t>
            </a:r>
            <a:endParaRPr lang="ru-RU" b="1" dirty="0">
              <a:latin typeface="Bookman Old Styl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94195" y="1931419"/>
            <a:ext cx="30085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b="1" dirty="0">
                <a:solidFill>
                  <a:srgbClr val="FF0000"/>
                </a:solidFill>
                <a:latin typeface="Bookman Old Style" pitchFamily="18" charset="0"/>
              </a:rPr>
              <a:t>Грант қарастырылған</a:t>
            </a:r>
            <a:endParaRPr lang="ru-RU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283968" y="115538"/>
            <a:ext cx="4572000" cy="677108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1600" b="1" dirty="0" err="1">
                <a:solidFill>
                  <a:srgbClr val="FF0000"/>
                </a:solidFill>
                <a:latin typeface="Bookman Old Style" pitchFamily="18" charset="0"/>
              </a:rPr>
              <a:t>Мамандығы</a:t>
            </a:r>
            <a:r>
              <a:rPr lang="ru-RU" sz="1600" b="1" dirty="0">
                <a:solidFill>
                  <a:srgbClr val="FF0000"/>
                </a:solidFill>
                <a:latin typeface="Bookman Old Style" pitchFamily="18" charset="0"/>
              </a:rPr>
              <a:t> «</a:t>
            </a:r>
            <a:r>
              <a:rPr lang="ru-RU" sz="1600" b="1" dirty="0" err="1">
                <a:solidFill>
                  <a:srgbClr val="FF0000"/>
                </a:solidFill>
                <a:latin typeface="Bookman Old Style" pitchFamily="18" charset="0"/>
              </a:rPr>
              <a:t>Емдеу</a:t>
            </a:r>
            <a:r>
              <a:rPr lang="ru-RU" sz="1600" b="1" dirty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1600" b="1" dirty="0" err="1">
                <a:solidFill>
                  <a:srgbClr val="FF0000"/>
                </a:solidFill>
                <a:latin typeface="Bookman Old Style" pitchFamily="18" charset="0"/>
              </a:rPr>
              <a:t>ісі</a:t>
            </a:r>
            <a:r>
              <a:rPr lang="ru-RU" sz="1600" b="1" dirty="0">
                <a:solidFill>
                  <a:srgbClr val="FF0000"/>
                </a:solidFill>
                <a:latin typeface="Bookman Old Style" pitchFamily="18" charset="0"/>
              </a:rPr>
              <a:t>»</a:t>
            </a:r>
          </a:p>
          <a:p>
            <a:pPr algn="ctr"/>
            <a:r>
              <a:rPr lang="ru-RU" sz="1600" b="1" dirty="0" err="1">
                <a:latin typeface="Bookman Old Style" pitchFamily="18" charset="0"/>
              </a:rPr>
              <a:t>Біліктілігі</a:t>
            </a:r>
            <a:r>
              <a:rPr lang="ru-RU" sz="1600" b="1" dirty="0">
                <a:latin typeface="Bookman Old Style" pitchFamily="18" charset="0"/>
              </a:rPr>
              <a:t>: </a:t>
            </a:r>
            <a:r>
              <a:rPr lang="ru-RU" sz="1600" b="1" dirty="0">
                <a:solidFill>
                  <a:srgbClr val="FF0000"/>
                </a:solidFill>
                <a:latin typeface="Bookman Old Style" pitchFamily="18" charset="0"/>
              </a:rPr>
              <a:t>«Акушер»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>
                <a:latin typeface="Bookman Old Style" pitchFamily="18" charset="0"/>
              </a:rPr>
              <a:t>•	</a:t>
            </a:r>
            <a:r>
              <a:rPr lang="ru-RU" sz="1600" b="1" dirty="0" err="1">
                <a:latin typeface="Bookman Old Style" pitchFamily="18" charset="0"/>
              </a:rPr>
              <a:t>Қарау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жүргізеді</a:t>
            </a:r>
            <a:r>
              <a:rPr lang="ru-RU" sz="1600" b="1" dirty="0">
                <a:latin typeface="Bookman Old Style" pitchFamily="18" charset="0"/>
              </a:rPr>
              <a:t>, </a:t>
            </a:r>
            <a:r>
              <a:rPr lang="ru-RU" sz="1600" b="1" dirty="0" err="1">
                <a:latin typeface="Bookman Old Style" pitchFamily="18" charset="0"/>
              </a:rPr>
              <a:t>жүктілік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мерзімін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белгілейді</a:t>
            </a:r>
            <a:r>
              <a:rPr lang="ru-RU" sz="1600" b="1" dirty="0">
                <a:latin typeface="Bookman Old Style" pitchFamily="18" charset="0"/>
              </a:rPr>
              <a:t>, </a:t>
            </a:r>
            <a:r>
              <a:rPr lang="ru-RU" sz="1600" b="1" dirty="0" err="1">
                <a:latin typeface="Bookman Old Style" pitchFamily="18" charset="0"/>
              </a:rPr>
              <a:t>жүктілікті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анықтайды</a:t>
            </a:r>
            <a:r>
              <a:rPr lang="ru-RU" sz="1600" b="1" dirty="0">
                <a:latin typeface="Bookman Old Style" pitchFamily="18" charset="0"/>
              </a:rPr>
              <a:t>, </a:t>
            </a:r>
            <a:r>
              <a:rPr lang="ru-RU" sz="1600" b="1" dirty="0" err="1">
                <a:latin typeface="Bookman Old Style" pitchFamily="18" charset="0"/>
              </a:rPr>
              <a:t>оларды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қауіп-қатер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тобы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бойынша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ажыратады</a:t>
            </a:r>
            <a:r>
              <a:rPr lang="ru-RU" sz="1600" b="1" dirty="0">
                <a:latin typeface="Bookman Old Style" pitchFamily="18" charset="0"/>
              </a:rPr>
              <a:t>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>
                <a:latin typeface="Bookman Old Style" pitchFamily="18" charset="0"/>
              </a:rPr>
              <a:t>•	</a:t>
            </a:r>
            <a:r>
              <a:rPr lang="ru-RU" sz="1600" b="1" dirty="0" err="1">
                <a:latin typeface="Bookman Old Style" pitchFamily="18" charset="0"/>
              </a:rPr>
              <a:t>Жүкті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әйелдерге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және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гинекологиялық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науқастарға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дәрігерге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дейінгі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медициналық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көмек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көрсетеді</a:t>
            </a:r>
            <a:r>
              <a:rPr lang="ru-RU" sz="1600" b="1" dirty="0">
                <a:latin typeface="Bookman Old Style" pitchFamily="18" charset="0"/>
              </a:rPr>
              <a:t>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>
                <a:latin typeface="Bookman Old Style" pitchFamily="18" charset="0"/>
              </a:rPr>
              <a:t>•	</a:t>
            </a:r>
            <a:r>
              <a:rPr lang="ru-RU" sz="1600" b="1" dirty="0" err="1">
                <a:latin typeface="Bookman Old Style" pitchFamily="18" charset="0"/>
              </a:rPr>
              <a:t>Шұғыл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акушерлік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және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гинекологиялық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көмек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және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жаңа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туған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нәрестелерге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дәрігерге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дейінгі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шұғыл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көмек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көрсетеді</a:t>
            </a:r>
            <a:r>
              <a:rPr lang="ru-RU" sz="1600" b="1" dirty="0">
                <a:latin typeface="Bookman Old Style" pitchFamily="18" charset="0"/>
              </a:rPr>
              <a:t>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>
                <a:latin typeface="Bookman Old Style" pitchFamily="18" charset="0"/>
              </a:rPr>
              <a:t>•	</a:t>
            </a:r>
            <a:r>
              <a:rPr lang="ru-RU" sz="1600" b="1" dirty="0" err="1">
                <a:latin typeface="Bookman Old Style" pitchFamily="18" charset="0"/>
              </a:rPr>
              <a:t>Босануды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қабылдайды</a:t>
            </a:r>
            <a:r>
              <a:rPr lang="ru-RU" sz="1600" b="1" dirty="0">
                <a:latin typeface="Bookman Old Style" pitchFamily="18" charset="0"/>
              </a:rPr>
              <a:t>, </a:t>
            </a:r>
            <a:r>
              <a:rPr lang="ru-RU" sz="1600" b="1" dirty="0" err="1">
                <a:latin typeface="Bookman Old Style" pitchFamily="18" charset="0"/>
              </a:rPr>
              <a:t>жаңа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туған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нәрестеге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өңдеуді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жүргізеді</a:t>
            </a:r>
            <a:r>
              <a:rPr lang="ru-RU" sz="1600" b="1" dirty="0">
                <a:latin typeface="Bookman Old Style" pitchFamily="18" charset="0"/>
              </a:rPr>
              <a:t>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>
                <a:latin typeface="Bookman Old Style" pitchFamily="18" charset="0"/>
              </a:rPr>
              <a:t>•	</a:t>
            </a:r>
            <a:r>
              <a:rPr lang="ru-RU" sz="1600" b="1" dirty="0" err="1">
                <a:latin typeface="Bookman Old Style" pitchFamily="18" charset="0"/>
              </a:rPr>
              <a:t>Бір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жасқа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дейінгі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балалардың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денсаулық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жағдайы</a:t>
            </a:r>
            <a:r>
              <a:rPr lang="ru-RU" sz="1600" b="1" dirty="0">
                <a:latin typeface="Bookman Old Style" pitchFamily="18" charset="0"/>
              </a:rPr>
              <a:t> мен </a:t>
            </a:r>
            <a:r>
              <a:rPr lang="ru-RU" sz="1600" b="1" dirty="0" err="1">
                <a:latin typeface="Bookman Old Style" pitchFamily="18" charset="0"/>
              </a:rPr>
              <a:t>дамуын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қадағалайды</a:t>
            </a:r>
            <a:r>
              <a:rPr lang="ru-RU" sz="1600" b="1" dirty="0">
                <a:latin typeface="Bookman Old Style" pitchFamily="18" charset="0"/>
              </a:rPr>
              <a:t>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>
                <a:latin typeface="Bookman Old Style" pitchFamily="18" charset="0"/>
              </a:rPr>
              <a:t>•	</a:t>
            </a:r>
            <a:r>
              <a:rPr lang="ru-RU" sz="1600" b="1" dirty="0" err="1">
                <a:latin typeface="Bookman Old Style" pitchFamily="18" charset="0"/>
              </a:rPr>
              <a:t>Әйелдердің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репродуктивті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денсаулығын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қорғауды</a:t>
            </a:r>
            <a:r>
              <a:rPr lang="ru-RU" sz="1600" b="1" dirty="0">
                <a:latin typeface="Bookman Old Style" pitchFamily="18" charset="0"/>
              </a:rPr>
              <a:t>, бала </a:t>
            </a:r>
            <a:r>
              <a:rPr lang="ru-RU" sz="1600" b="1" dirty="0" err="1">
                <a:latin typeface="Bookman Old Style" pitchFamily="18" charset="0"/>
              </a:rPr>
              <a:t>емізудің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алдын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алу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жұмыстарын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үйретеді</a:t>
            </a:r>
            <a:r>
              <a:rPr lang="ru-RU" sz="1600" b="1" dirty="0">
                <a:latin typeface="Bookman Old Style" pitchFamily="18" charset="0"/>
              </a:rPr>
              <a:t>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1600" b="1" dirty="0">
                <a:latin typeface="Bookman Old Style" pitchFamily="18" charset="0"/>
              </a:rPr>
              <a:t>•	</a:t>
            </a:r>
            <a:r>
              <a:rPr lang="ru-RU" sz="1600" b="1" dirty="0" err="1">
                <a:latin typeface="Bookman Old Style" pitchFamily="18" charset="0"/>
              </a:rPr>
              <a:t>Босанудың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патологиялық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ағымында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және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босанғаннан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кейінгі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кезеңде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жағдайдың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ауырлығын</a:t>
            </a:r>
            <a:r>
              <a:rPr lang="ru-RU" sz="1600" b="1" dirty="0">
                <a:latin typeface="Bookman Old Style" pitchFamily="18" charset="0"/>
              </a:rPr>
              <a:t> </a:t>
            </a:r>
            <a:r>
              <a:rPr lang="ru-RU" sz="1600" b="1" dirty="0" err="1">
                <a:latin typeface="Bookman Old Style" pitchFamily="18" charset="0"/>
              </a:rPr>
              <a:t>бағалайды</a:t>
            </a:r>
            <a:r>
              <a:rPr lang="ru-RU" dirty="0"/>
              <a:t>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084" y="4137577"/>
            <a:ext cx="3191659" cy="24784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160824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0768" y="-24016"/>
            <a:ext cx="1216269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764704"/>
            <a:ext cx="4572000" cy="59400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Мамандығы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Ортопедиялық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стоматология»</a:t>
            </a:r>
          </a:p>
          <a:p>
            <a:pPr algn="ctr"/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Біліктілігі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 «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Тіс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технигі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протездерін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металл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керамиканы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қоса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алғанда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жасанды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коронкаларды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штифті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тістердің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көпір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тәрізді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бюгельді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алмалы-салмалы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пластина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протездерінің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қарапайым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конструкцияларын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ортодонтикалық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жақ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-бет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конструкцияларын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дайындайды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Бедерлер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жасайды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түрлі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материалдардан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жұмыс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үлгілерін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жасайды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Бөлшектерді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протездер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аппараттарды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дәнекерлеу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балқыту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күйдіру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ағарту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өңдеу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жылтырату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жүргізеді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6608" y="3820807"/>
            <a:ext cx="4197156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 rot="5400000">
            <a:off x="6361228" y="1504031"/>
            <a:ext cx="738664" cy="2732945"/>
          </a:xfrm>
          <a:prstGeom prst="rect">
            <a:avLst/>
          </a:prstGeom>
        </p:spPr>
        <p:txBody>
          <a:bodyPr vert="vert270" wrap="square">
            <a:spAutoFit/>
          </a:bodyPr>
          <a:lstStyle/>
          <a:p>
            <a:r>
              <a:rPr lang="kk-KZ" dirty="0"/>
              <a:t> </a:t>
            </a:r>
            <a:r>
              <a:rPr lang="kk-KZ" b="1" dirty="0">
                <a:solidFill>
                  <a:srgbClr val="FF0000"/>
                </a:solidFill>
                <a:latin typeface="Bookman Old Style" pitchFamily="18" charset="0"/>
              </a:rPr>
              <a:t>11 сынып негізінде, </a:t>
            </a:r>
            <a:r>
              <a:rPr lang="kk-KZ" b="1" dirty="0">
                <a:latin typeface="Bookman Old Style" pitchFamily="18" charset="0"/>
              </a:rPr>
              <a:t>2жыл 10ай</a:t>
            </a:r>
            <a:r>
              <a:rPr lang="kk-KZ" dirty="0"/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 rot="10800000" flipV="1">
            <a:off x="6156176" y="1396227"/>
            <a:ext cx="32807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b="1" dirty="0">
                <a:solidFill>
                  <a:srgbClr val="FF0000"/>
                </a:solidFill>
                <a:latin typeface="Bookman Old Style" pitchFamily="18" charset="0"/>
              </a:rPr>
              <a:t>9 сынып негізінде,  </a:t>
            </a:r>
            <a:r>
              <a:rPr lang="kk-KZ" b="1" dirty="0">
                <a:latin typeface="Bookman Old Style" pitchFamily="18" charset="0"/>
              </a:rPr>
              <a:t>3жыл 10ай</a:t>
            </a:r>
            <a:endParaRPr lang="ru-RU" b="1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508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354817"/>
            <a:ext cx="9143999" cy="7240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7624" y="335845"/>
            <a:ext cx="547260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Мамандығы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0306000 «Фармация»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Біліктілігі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0306013 «Фармацевт»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Дәріхана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жағдайында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жеке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рецептура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дәрі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дайындайды,олардың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сапасын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дәріханаішілік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бақылауды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жүзеге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асырады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Реактивтер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титрленген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ерітінділер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дайындайды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зертханаларда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өлшеу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аспаптарымен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аппаратурамен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жұмыс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істейді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Дәрілік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түрлерге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экспресс-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талдау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дәрілік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өсімдік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шикізатына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макро -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микроскопиялық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тауартану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талдауын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жүргізеді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Қысылтаяң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жағдайларда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науқастарға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зардап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шеккендерге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дәрігерге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дейінгі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Алғашқы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көмек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көрсетеді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Медициналық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бұйымдарды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пайдалану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мәселелері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санитарлық-ағарту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ақпараттық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жұмыстар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жүргізеді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31" y="491792"/>
            <a:ext cx="3293634" cy="27737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0104" y="3429000"/>
            <a:ext cx="3318376" cy="2313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838986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09319" y="551380"/>
            <a:ext cx="5744407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Мамандығы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0302000 «</a:t>
            </a:r>
            <a:r>
              <a:rPr lang="ru-RU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Мейіргер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ісі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algn="ctr"/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Біліктілігі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0302054 «</a:t>
            </a:r>
            <a:r>
              <a:rPr lang="ru-RU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Мейіргер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ісінің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қолданбалы</a:t>
            </a: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бакалавры» </a:t>
            </a:r>
          </a:p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Мейіргерлік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күтімді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жүзеге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асырады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пациенттің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мейіргерлік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көмекке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қажеттілігін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бағалайды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жағдайдың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динамикасын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емдеудің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тиімділігін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бағалайды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Алғашқы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медициналық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көмек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соның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ішінде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төтенше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жағдайларда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дәрігерге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дейінгі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мамандандырылған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паллиативтік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медициналық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көмек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көрсетеді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Жүкті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әйелдерді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босанғаннан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кейінгі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әйелдерді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жасқа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дейінгі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балаларды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диспансерлік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науқастар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мен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қарттарды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патронаждауды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жүзеге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асырады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•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Азаматтарға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алғашқы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медициналық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көмек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оның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ішінде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қысылтаяң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жағдайларда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дәрігерге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дейінгі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паллиативтік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медициналық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көмек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көрсетеді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Қауіпсіз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аурухана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ортасының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ұйымдастырылуын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инфекциялық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бақылауды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қамтамасыз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етеді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46310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kartinkin.net/uploads/posts/2021-01/1611326443_20-p-molodezhnii-fon-dlya-prezentatsii-2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3014" y="53048"/>
            <a:ext cx="589153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632535" y="53048"/>
            <a:ext cx="43924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kk-KZ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материалдық базасы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5921" y="3599307"/>
            <a:ext cx="3834383" cy="27724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3655586"/>
            <a:ext cx="4080510" cy="27724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5921" y="810159"/>
            <a:ext cx="3834383" cy="25552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814091"/>
            <a:ext cx="4080510" cy="2551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98555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s://kartinkin.net/uploads/posts/2021-01/1611326443_20-p-molodezhnii-fon-dlya-prezentatsii-2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73435"/>
            <a:ext cx="589153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07704" y="241484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k-KZ" sz="2800" b="1" dirty="0">
                <a:latin typeface="Bookman Old Style" pitchFamily="18" charset="0"/>
              </a:rPr>
              <a:t>Оқу</a:t>
            </a:r>
            <a:r>
              <a:rPr lang="ru-RU" sz="2800" b="1" dirty="0">
                <a:latin typeface="Bookman Old Style" pitchFamily="18" charset="0"/>
              </a:rPr>
              <a:t>-</a:t>
            </a:r>
            <a:r>
              <a:rPr lang="kk-KZ" sz="2800" b="1" dirty="0">
                <a:latin typeface="Bookman Old Style" pitchFamily="18" charset="0"/>
              </a:rPr>
              <a:t>материалдық базасы</a:t>
            </a:r>
            <a:endParaRPr lang="ru-RU" sz="2800" b="1" dirty="0">
              <a:latin typeface="Bookman Old Style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38" y="3926372"/>
            <a:ext cx="3972014" cy="26668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459" y="3921645"/>
            <a:ext cx="3708413" cy="2664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6036" y="869366"/>
            <a:ext cx="3708412" cy="27492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737" y="810284"/>
            <a:ext cx="3972015" cy="2808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031215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kartinkin.net/uploads/posts/2021-01/1611326443_20-p-molodezhnii-fon-dlya-prezentatsii-2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3014" y="53048"/>
            <a:ext cx="589153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242174" y="53048"/>
            <a:ext cx="51732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k-KZ" sz="2800" b="1" dirty="0">
                <a:latin typeface="Bookman Old Style" pitchFamily="18" charset="0"/>
              </a:rPr>
              <a:t>Оқу</a:t>
            </a:r>
            <a:r>
              <a:rPr lang="ru-RU" sz="2800" b="1" dirty="0">
                <a:latin typeface="Bookman Old Style" pitchFamily="18" charset="0"/>
              </a:rPr>
              <a:t>-</a:t>
            </a:r>
            <a:r>
              <a:rPr lang="kk-KZ" sz="2800" b="1" dirty="0">
                <a:latin typeface="Bookman Old Style" pitchFamily="18" charset="0"/>
              </a:rPr>
              <a:t>материалдық базасы</a:t>
            </a:r>
            <a:endParaRPr lang="ru-RU" sz="2800" b="1" dirty="0">
              <a:latin typeface="Bookman Old Style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764704"/>
            <a:ext cx="4208801" cy="2736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003" y="3782261"/>
            <a:ext cx="4182416" cy="27864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002" y="764704"/>
            <a:ext cx="3991567" cy="2736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809048"/>
            <a:ext cx="4208801" cy="2788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58758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kartinkin.net/uploads/posts/2021-01/1611326443_20-p-molodezhnii-fon-dlya-prezentatsii-2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3014" y="53048"/>
            <a:ext cx="589153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344" y="692696"/>
            <a:ext cx="3631097" cy="26727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160" y="755528"/>
            <a:ext cx="3479850" cy="26098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2771800" y="80508"/>
            <a:ext cx="41855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3200" b="1" dirty="0">
                <a:latin typeface="Bookman Old Style" pitchFamily="18" charset="0"/>
              </a:rPr>
              <a:t>Студенттік өмір</a:t>
            </a:r>
            <a:endParaRPr lang="ru-RU" sz="3200" b="1" dirty="0">
              <a:latin typeface="Bookman Old Style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0" r="8263"/>
          <a:stretch/>
        </p:blipFill>
        <p:spPr>
          <a:xfrm>
            <a:off x="905343" y="3861048"/>
            <a:ext cx="3631097" cy="25608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9160" y="3861048"/>
            <a:ext cx="3479850" cy="25608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765534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s://kartinkin.net/uploads/posts/2021-01/1611326443_20-p-molodezhnii-fon-dlya-prezentatsii-2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3014" y="53048"/>
            <a:ext cx="589153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8044" y="764704"/>
            <a:ext cx="3636404" cy="286985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71800" y="80508"/>
            <a:ext cx="41855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3200" b="1" dirty="0">
                <a:latin typeface="Bookman Old Style" pitchFamily="18" charset="0"/>
              </a:rPr>
              <a:t>Студенттік өмір</a:t>
            </a:r>
            <a:endParaRPr lang="ru-RU" sz="3200" b="1" dirty="0">
              <a:latin typeface="Bookman Old Style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212" y="3933053"/>
            <a:ext cx="3541389" cy="26477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78872"/>
            <a:ext cx="3769259" cy="29063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3938454"/>
            <a:ext cx="1760439" cy="26423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79"/>
          <a:stretch/>
        </p:blipFill>
        <p:spPr>
          <a:xfrm>
            <a:off x="575014" y="3933053"/>
            <a:ext cx="1888527" cy="26477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461292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9551" y="0"/>
            <a:ext cx="8808913" cy="68172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мерзімі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-9сын: 3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10ай</a:t>
            </a:r>
          </a:p>
          <a:p>
            <a:pPr algn="ctr"/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-11 сын: 2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жыл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 ай</a:t>
            </a:r>
          </a:p>
          <a:p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Мемлекеттік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тапсырыс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және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келісім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шарт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негізінде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құжат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қабылдау</a:t>
            </a:r>
            <a:endParaRPr lang="ru-RU" sz="1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маусымнан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бастап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жүргізіледі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Оқуға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қабылдау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онлайн, https:// egov.kz порталы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арқылы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тапсыруға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болады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kk-KZ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Ақылы топтар үшін оқу ақысы : 300000 теңге </a:t>
            </a:r>
            <a:r>
              <a:rPr lang="en-US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kk-KZ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үш жүз мың теңге</a:t>
            </a:r>
            <a:r>
              <a:rPr lang="en-US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kk-KZ" sz="1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kk-KZ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Қолданбалы бакалавр 1 жыл , 6 айғаоқу ақысы: 500000 теңге </a:t>
            </a:r>
            <a:r>
              <a:rPr lang="en-US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kk-KZ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 жүз мың теңге</a:t>
            </a:r>
            <a:r>
              <a:rPr lang="en-US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19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/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9, 11 СЫНЫП БІТІРІП ОҚУҒА ТҮСУШІЛЕР ҮШІН  ҚАЖЕТТІ ҚҰЖАТТАР:</a:t>
            </a:r>
          </a:p>
          <a:p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жеке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басының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куәландыратын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құжат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білімі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туралы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құжаттың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(аттестат)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түпнұсқасы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 3х4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көлеміндегі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4 дана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фотосурет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 № 075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нысаны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бойынша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дәрігерлік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анықтама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флюрография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 Квота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анықтамасы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Құрметті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талапкерлер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 Егер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оқуға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түсуге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байланысты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сұрақтарыңыз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туындаса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сіз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бізбен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кез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келген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ыңғайлы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тәсілмен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байланыса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аласыз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директке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жазып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немесе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қоңырау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шалу </a:t>
            </a:r>
            <a:r>
              <a:rPr lang="ru-RU" sz="19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арқылы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ru-RU" sz="1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8(72934)72646, 87785097175</a:t>
            </a:r>
          </a:p>
          <a:p>
            <a:r>
              <a:rPr lang="kk-KZ" sz="1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Толық ақпарат: </a:t>
            </a:r>
            <a:r>
              <a:rPr lang="en-US" sz="19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mojmk.zhanaozen</a:t>
            </a:r>
            <a:r>
              <a:rPr lang="en-US" sz="1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kk-KZ" sz="19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инстаграм парақшасында</a:t>
            </a:r>
            <a:endParaRPr lang="ru-RU" sz="19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AutoShape 5" descr="https://mpm-processmining.com/wp-content/uploads/2019/04/qlik-process-mining-dna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41008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944</Words>
  <Application>Microsoft Office PowerPoint</Application>
  <PresentationFormat>Экран (4:3)</PresentationFormat>
  <Paragraphs>99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Bookman Old Style</vt:lpstr>
      <vt:lpstr>Calibri</vt:lpstr>
      <vt:lpstr>CentSchbkCyrill BT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ltogisova@bk.ru</cp:lastModifiedBy>
  <cp:revision>33</cp:revision>
  <dcterms:created xsi:type="dcterms:W3CDTF">2022-04-10T11:28:37Z</dcterms:created>
  <dcterms:modified xsi:type="dcterms:W3CDTF">2025-02-17T06:09:20Z</dcterms:modified>
</cp:coreProperties>
</file>